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12" r:id="rId2"/>
    <p:sldId id="289" r:id="rId3"/>
    <p:sldId id="290" r:id="rId4"/>
    <p:sldId id="306" r:id="rId5"/>
    <p:sldId id="262" r:id="rId6"/>
    <p:sldId id="263" r:id="rId7"/>
    <p:sldId id="305" r:id="rId8"/>
    <p:sldId id="296" r:id="rId9"/>
    <p:sldId id="346" r:id="rId10"/>
    <p:sldId id="349" r:id="rId11"/>
    <p:sldId id="360" r:id="rId12"/>
    <p:sldId id="361" r:id="rId13"/>
    <p:sldId id="362" r:id="rId14"/>
    <p:sldId id="297" r:id="rId15"/>
    <p:sldId id="298" r:id="rId16"/>
    <p:sldId id="347" r:id="rId17"/>
    <p:sldId id="348" r:id="rId18"/>
    <p:sldId id="300" r:id="rId19"/>
    <p:sldId id="271" r:id="rId20"/>
    <p:sldId id="301" r:id="rId21"/>
    <p:sldId id="302" r:id="rId22"/>
    <p:sldId id="310" r:id="rId23"/>
    <p:sldId id="357" r:id="rId24"/>
    <p:sldId id="303" r:id="rId25"/>
    <p:sldId id="311" r:id="rId26"/>
    <p:sldId id="363" r:id="rId27"/>
    <p:sldId id="269" r:id="rId28"/>
    <p:sldId id="309" r:id="rId29"/>
    <p:sldId id="291" r:id="rId30"/>
    <p:sldId id="338" r:id="rId31"/>
    <p:sldId id="342" r:id="rId32"/>
    <p:sldId id="359" r:id="rId33"/>
    <p:sldId id="340" r:id="rId34"/>
    <p:sldId id="343" r:id="rId35"/>
    <p:sldId id="351" r:id="rId36"/>
    <p:sldId id="354" r:id="rId37"/>
    <p:sldId id="358" r:id="rId38"/>
    <p:sldId id="352" r:id="rId39"/>
    <p:sldId id="295" r:id="rId40"/>
    <p:sldId id="28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35"/>
    <a:srgbClr val="E6A864"/>
    <a:srgbClr val="403636"/>
    <a:srgbClr val="EEEEEE"/>
    <a:srgbClr val="E3584C"/>
    <a:srgbClr val="FFFFFF"/>
    <a:srgbClr val="504444"/>
    <a:srgbClr val="6B4109"/>
    <a:srgbClr val="543200"/>
    <a:srgbClr val="E76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20" autoAdjust="0"/>
    <p:restoredTop sz="27648" autoAdjust="0"/>
  </p:normalViewPr>
  <p:slideViewPr>
    <p:cSldViewPr snapToGrid="0">
      <p:cViewPr>
        <p:scale>
          <a:sx n="66" d="100"/>
          <a:sy n="66" d="100"/>
        </p:scale>
        <p:origin x="-342" y="-306"/>
      </p:cViewPr>
      <p:guideLst>
        <p:guide orient="horz" pos="2121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天使轮</c:v>
                </c:pt>
                <c:pt idx="1">
                  <c:v>基石轮</c:v>
                </c:pt>
                <c:pt idx="2">
                  <c:v>S1轮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40</c:v>
                </c:pt>
                <c:pt idx="2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B3B7C-F50E-447B-9B5A-F03D529A29CD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5A29F-4512-480F-AB6A-04FB06379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3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6E17B-932A-4C23-8BE7-A4FCC845F999}" type="datetimeFigureOut">
              <a:rPr lang="zh-CN" altLang="en-US" smtClean="0"/>
              <a:t>2018/5/24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7F5A-5C0D-4072-8392-9CC52D8BD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5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andychain.io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png"/><Relationship Id="rId3" Type="http://schemas.openxmlformats.org/officeDocument/2006/relationships/tags" Target="../tags/tag5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-7619" y="1566667"/>
            <a:ext cx="3747246" cy="2129198"/>
          </a:xfrm>
          <a:custGeom>
            <a:avLst/>
            <a:gdLst>
              <a:gd name="connsiteX0" fmla="*/ 3747246 w 3747246"/>
              <a:gd name="connsiteY0" fmla="*/ 0 h 2129198"/>
              <a:gd name="connsiteX1" fmla="*/ 0 w 3747246"/>
              <a:gd name="connsiteY1" fmla="*/ 2129198 h 2129198"/>
              <a:gd name="connsiteX2" fmla="*/ 0 w 3747246"/>
              <a:gd name="connsiteY2" fmla="*/ 971034 h 21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7246" h="2129198">
                <a:moveTo>
                  <a:pt x="3747246" y="0"/>
                </a:moveTo>
                <a:lnTo>
                  <a:pt x="0" y="2129198"/>
                </a:lnTo>
                <a:lnTo>
                  <a:pt x="0" y="971034"/>
                </a:lnTo>
                <a:close/>
              </a:path>
            </a:pathLst>
          </a:custGeom>
          <a:solidFill>
            <a:srgbClr val="F894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 rot="1897097">
            <a:off x="2299539" y="2113384"/>
            <a:ext cx="7545371" cy="2636236"/>
          </a:xfrm>
          <a:custGeom>
            <a:avLst/>
            <a:gdLst>
              <a:gd name="connsiteX0" fmla="*/ 863087 w 7545371"/>
              <a:gd name="connsiteY0" fmla="*/ 1064748 h 2636236"/>
              <a:gd name="connsiteX1" fmla="*/ 7545371 w 7545371"/>
              <a:gd name="connsiteY1" fmla="*/ 0 h 2636236"/>
              <a:gd name="connsiteX2" fmla="*/ 0 w 7545371"/>
              <a:gd name="connsiteY2" fmla="*/ 2636236 h 2636236"/>
              <a:gd name="connsiteX3" fmla="*/ 863087 w 7545371"/>
              <a:gd name="connsiteY3" fmla="*/ 1064748 h 263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5371" h="2636236">
                <a:moveTo>
                  <a:pt x="863087" y="1064748"/>
                </a:moveTo>
                <a:lnTo>
                  <a:pt x="7545371" y="0"/>
                </a:lnTo>
                <a:lnTo>
                  <a:pt x="0" y="2636236"/>
                </a:lnTo>
                <a:lnTo>
                  <a:pt x="863087" y="1064748"/>
                </a:lnTo>
                <a:close/>
              </a:path>
            </a:pathLst>
          </a:custGeom>
          <a:solidFill>
            <a:srgbClr val="FF5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dirty="0">
              <a:sym typeface="+mn-ea"/>
            </a:endParaRPr>
          </a:p>
        </p:txBody>
      </p:sp>
      <p:sp>
        <p:nvSpPr>
          <p:cNvPr id="4" name="任意多边形 3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 rot="10800000">
            <a:off x="8778759" y="1920917"/>
            <a:ext cx="3413241" cy="2243958"/>
          </a:xfrm>
          <a:custGeom>
            <a:avLst/>
            <a:gdLst>
              <a:gd name="connsiteX0" fmla="*/ 0 w 3413241"/>
              <a:gd name="connsiteY0" fmla="*/ 2243958 h 2243958"/>
              <a:gd name="connsiteX1" fmla="*/ 0 w 3413241"/>
              <a:gd name="connsiteY1" fmla="*/ 518748 h 2243958"/>
              <a:gd name="connsiteX2" fmla="*/ 2220609 w 3413241"/>
              <a:gd name="connsiteY2" fmla="*/ 0 h 2243958"/>
              <a:gd name="connsiteX3" fmla="*/ 3413241 w 3413241"/>
              <a:gd name="connsiteY3" fmla="*/ 495589 h 224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241" h="2243958">
                <a:moveTo>
                  <a:pt x="0" y="2243958"/>
                </a:moveTo>
                <a:lnTo>
                  <a:pt x="0" y="518748"/>
                </a:lnTo>
                <a:lnTo>
                  <a:pt x="2220609" y="0"/>
                </a:lnTo>
                <a:lnTo>
                  <a:pt x="3413241" y="495589"/>
                </a:lnTo>
                <a:close/>
              </a:path>
            </a:pathLst>
          </a:custGeom>
          <a:solidFill>
            <a:srgbClr val="F894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5" name="文本框 25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 txBox="1"/>
          <p:nvPr/>
        </p:nvSpPr>
        <p:spPr>
          <a:xfrm>
            <a:off x="1064089" y="4294989"/>
            <a:ext cx="10625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endParaRPr lang="en-US" sz="4000" dirty="0" smtClean="0">
              <a:solidFill>
                <a:srgbClr val="FF5400"/>
              </a:solidFill>
              <a:latin typeface="Andalus" panose="02020603050405020304" charset="0"/>
              <a:ea typeface="华文细黑" panose="02010600040101010101" pitchFamily="2" charset="-122"/>
              <a:cs typeface="Lato Black" panose="020F0502020204030203" pitchFamily="34" charset="0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FF5400"/>
                </a:solidFill>
                <a:latin typeface="PingFang SC Light"/>
                <a:ea typeface="华文细黑" panose="02010600040101010101" pitchFamily="2" charset="-122"/>
                <a:cs typeface="PingFang SC Light"/>
              </a:rPr>
              <a:t>                  </a:t>
            </a:r>
            <a:r>
              <a:rPr lang="en-US" altLang="zh-CN" sz="3200" dirty="0" smtClean="0">
                <a:solidFill>
                  <a:srgbClr val="FF5400"/>
                </a:solidFill>
                <a:latin typeface="PingFang SC Light"/>
                <a:ea typeface="华文细黑" panose="02010600040101010101" pitchFamily="2" charset="-122"/>
                <a:cs typeface="PingFang SC Light"/>
              </a:rPr>
              <a:t>      ——  </a:t>
            </a:r>
            <a:r>
              <a:rPr lang="zh-CN" altLang="en-US" sz="3200" dirty="0" smtClean="0">
                <a:solidFill>
                  <a:srgbClr val="FF5400"/>
                </a:solidFill>
                <a:latin typeface="PingFang SC Light"/>
                <a:ea typeface="华文细黑" panose="02010600040101010101" pitchFamily="2" charset="-122"/>
                <a:cs typeface="PingFang SC Light"/>
              </a:rPr>
              <a:t>数字</a:t>
            </a:r>
            <a:r>
              <a:rPr lang="zh-CN" altLang="en-US" sz="3200" dirty="0">
                <a:solidFill>
                  <a:srgbClr val="FF5400"/>
                </a:solidFill>
                <a:latin typeface="PingFang SC Light"/>
                <a:ea typeface="华文细黑" panose="02010600040101010101" pitchFamily="2" charset="-122"/>
                <a:cs typeface="PingFang SC Light"/>
              </a:rPr>
              <a:t>资产推广入口</a:t>
            </a:r>
            <a:endParaRPr lang="zh-CN" altLang="en-US" sz="3200" dirty="0" smtClean="0">
              <a:solidFill>
                <a:srgbClr val="FF5400"/>
              </a:solidFill>
              <a:latin typeface="PingFang SC Light"/>
              <a:ea typeface="华文细黑" panose="02010600040101010101" pitchFamily="2" charset="-122"/>
              <a:cs typeface="PingFang SC Light"/>
            </a:endParaRPr>
          </a:p>
        </p:txBody>
      </p:sp>
      <p:sp>
        <p:nvSpPr>
          <p:cNvPr id="6" name="文本框 26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 txBox="1"/>
          <p:nvPr/>
        </p:nvSpPr>
        <p:spPr>
          <a:xfrm>
            <a:off x="9608820" y="6266815"/>
            <a:ext cx="2227580" cy="337185"/>
          </a:xfrm>
          <a:prstGeom prst="rect">
            <a:avLst/>
          </a:prstGeom>
          <a:solidFill>
            <a:srgbClr val="FF54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Team Candy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50" y="4308653"/>
            <a:ext cx="2694026" cy="9823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87" y="4519013"/>
            <a:ext cx="4837448" cy="7849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4076065"/>
            <a:ext cx="153352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核心优势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19295" y="2037049"/>
            <a:ext cx="4321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资产属性（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Asset 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Property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）：永久生效、价值全网定义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安全性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Security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）：冷钱包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+Token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合法性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Legitimacy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）：全球通兑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隐私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性（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Privacy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）：私钥保障，个人专属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去中介化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Decentralization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全网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记账，纪录可查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295441" y="2828515"/>
            <a:ext cx="2630488" cy="2287588"/>
            <a:chOff x="4183996" y="3556000"/>
            <a:chExt cx="2630488" cy="2287588"/>
          </a:xfrm>
        </p:grpSpPr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5555596" y="3556000"/>
              <a:ext cx="228600" cy="2286000"/>
            </a:xfrm>
            <a:prstGeom prst="rect">
              <a:avLst/>
            </a:prstGeom>
            <a:solidFill>
              <a:srgbClr val="BBBBBB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4641196" y="3556000"/>
              <a:ext cx="915988" cy="2287588"/>
            </a:xfrm>
            <a:custGeom>
              <a:avLst/>
              <a:gdLst>
                <a:gd name="T0" fmla="*/ 576 w 577"/>
                <a:gd name="T1" fmla="*/ 0 h 1441"/>
                <a:gd name="T2" fmla="*/ 0 w 577"/>
                <a:gd name="T3" fmla="*/ 216 h 1441"/>
                <a:gd name="T4" fmla="*/ 0 w 577"/>
                <a:gd name="T5" fmla="*/ 1224 h 1441"/>
                <a:gd name="T6" fmla="*/ 576 w 577"/>
                <a:gd name="T7" fmla="*/ 1440 h 1441"/>
                <a:gd name="T8" fmla="*/ 576 w 577"/>
                <a:gd name="T9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1441">
                  <a:moveTo>
                    <a:pt x="576" y="0"/>
                  </a:moveTo>
                  <a:lnTo>
                    <a:pt x="0" y="216"/>
                  </a:lnTo>
                  <a:lnTo>
                    <a:pt x="0" y="1224"/>
                  </a:lnTo>
                  <a:lnTo>
                    <a:pt x="576" y="14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EEEEEE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755496" y="42418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4869796" y="45847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4298296" y="51562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869796" y="38989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755496" y="49276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5898496" y="4241800"/>
              <a:ext cx="915988" cy="915988"/>
            </a:xfrm>
            <a:custGeom>
              <a:avLst/>
              <a:gdLst>
                <a:gd name="T0" fmla="*/ 0 w 577"/>
                <a:gd name="T1" fmla="*/ 115 h 577"/>
                <a:gd name="T2" fmla="*/ 288 w 577"/>
                <a:gd name="T3" fmla="*/ 115 h 577"/>
                <a:gd name="T4" fmla="*/ 288 w 577"/>
                <a:gd name="T5" fmla="*/ 0 h 577"/>
                <a:gd name="T6" fmla="*/ 576 w 577"/>
                <a:gd name="T7" fmla="*/ 288 h 577"/>
                <a:gd name="T8" fmla="*/ 288 w 577"/>
                <a:gd name="T9" fmla="*/ 576 h 577"/>
                <a:gd name="T10" fmla="*/ 288 w 577"/>
                <a:gd name="T11" fmla="*/ 461 h 577"/>
                <a:gd name="T12" fmla="*/ 0 w 577"/>
                <a:gd name="T13" fmla="*/ 461 h 577"/>
                <a:gd name="T14" fmla="*/ 0 w 577"/>
                <a:gd name="T15" fmla="*/ 461 h 577"/>
                <a:gd name="T16" fmla="*/ 0 w 577"/>
                <a:gd name="T17" fmla="*/ 288 h 577"/>
                <a:gd name="T18" fmla="*/ 0 w 577"/>
                <a:gd name="T19" fmla="*/ 115 h 577"/>
                <a:gd name="T20" fmla="*/ 0 w 577"/>
                <a:gd name="T21" fmla="*/ 115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577">
                  <a:moveTo>
                    <a:pt x="0" y="115"/>
                  </a:moveTo>
                  <a:lnTo>
                    <a:pt x="288" y="115"/>
                  </a:lnTo>
                  <a:lnTo>
                    <a:pt x="288" y="0"/>
                  </a:lnTo>
                  <a:lnTo>
                    <a:pt x="576" y="288"/>
                  </a:lnTo>
                  <a:lnTo>
                    <a:pt x="288" y="576"/>
                  </a:lnTo>
                  <a:lnTo>
                    <a:pt x="288" y="461"/>
                  </a:lnTo>
                  <a:lnTo>
                    <a:pt x="0" y="461"/>
                  </a:lnTo>
                  <a:lnTo>
                    <a:pt x="0" y="288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183996" y="44704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869796" y="52705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4298296" y="40132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4298296" y="4699000"/>
              <a:ext cx="573088" cy="230188"/>
            </a:xfrm>
            <a:custGeom>
              <a:avLst/>
              <a:gdLst>
                <a:gd name="T0" fmla="*/ 0 w 361"/>
                <a:gd name="T1" fmla="*/ 29 h 145"/>
                <a:gd name="T2" fmla="*/ 288 w 361"/>
                <a:gd name="T3" fmla="*/ 29 h 145"/>
                <a:gd name="T4" fmla="*/ 288 w 361"/>
                <a:gd name="T5" fmla="*/ 0 h 145"/>
                <a:gd name="T6" fmla="*/ 360 w 361"/>
                <a:gd name="T7" fmla="*/ 72 h 145"/>
                <a:gd name="T8" fmla="*/ 288 w 361"/>
                <a:gd name="T9" fmla="*/ 144 h 145"/>
                <a:gd name="T10" fmla="*/ 288 w 361"/>
                <a:gd name="T11" fmla="*/ 115 h 145"/>
                <a:gd name="T12" fmla="*/ 0 w 361"/>
                <a:gd name="T13" fmla="*/ 115 h 145"/>
                <a:gd name="T14" fmla="*/ 0 w 361"/>
                <a:gd name="T15" fmla="*/ 115 h 145"/>
                <a:gd name="T16" fmla="*/ 0 w 361"/>
                <a:gd name="T17" fmla="*/ 72 h 145"/>
                <a:gd name="T18" fmla="*/ 0 w 361"/>
                <a:gd name="T19" fmla="*/ 29 h 145"/>
                <a:gd name="T20" fmla="*/ 0 w 361"/>
                <a:gd name="T21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1" h="145">
                  <a:moveTo>
                    <a:pt x="0" y="29"/>
                  </a:moveTo>
                  <a:lnTo>
                    <a:pt x="288" y="29"/>
                  </a:lnTo>
                  <a:lnTo>
                    <a:pt x="288" y="0"/>
                  </a:lnTo>
                  <a:lnTo>
                    <a:pt x="360" y="72"/>
                  </a:lnTo>
                  <a:lnTo>
                    <a:pt x="288" y="144"/>
                  </a:lnTo>
                  <a:lnTo>
                    <a:pt x="288" y="115"/>
                  </a:lnTo>
                  <a:lnTo>
                    <a:pt x="0" y="115"/>
                  </a:lnTo>
                  <a:lnTo>
                    <a:pt x="0" y="7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dist="57150" dir="8100000" algn="ctr" rotWithShape="0">
                <a:srgbClr val="888888">
                  <a:alpha val="50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325417" y="2037049"/>
            <a:ext cx="378477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网络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成本（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Cost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）：与各类中心化系统混合组网，通过跨链协议连通，大大降低组网、运维成本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容错速度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Toleranc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）：授权拜占庭容错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dBFT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机制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容量大小（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Capacity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ERC20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区块自定义系统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应用数量（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Applications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）：基于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C-API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支持下的丰富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DAPP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261" y="6000361"/>
            <a:ext cx="2418724" cy="39246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422" y="5917501"/>
            <a:ext cx="591231" cy="5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8" y="204171"/>
            <a:ext cx="877256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商业部署 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– 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近期 “关心每一枚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的价值”  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163" y="1797269"/>
            <a:ext cx="1482791" cy="145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>
            <a:off x="7782500" y="1923397"/>
            <a:ext cx="37847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杜绝零成本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Token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：任何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Token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释放，均严格捆绑可以量化的价值，基金会向所有负能量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说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不。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团队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Token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锁仓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：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Token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低于发行价则全部锁仓，降低流动性。其余时间完全依照单月实际研发和运营情况支出。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0" y="1797269"/>
            <a:ext cx="1486134" cy="145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2538248" y="1923397"/>
            <a:ext cx="315310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专业市值管理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：签约专业市值管理团队，创建良好资本环境。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绿鞋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机制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Green Shoe Option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）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：紧急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情况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动用准备金护盘。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Token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商品化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：战略联盟一线积分消耗企业，积分用户直接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换钱（</a:t>
            </a:r>
            <a:r>
              <a:rPr lang="en-US" altLang="zh-CN" b="1" dirty="0" smtClean="0">
                <a:latin typeface="华文细黑" pitchFamily="2" charset="-122"/>
                <a:ea typeface="华文细黑" pitchFamily="2" charset="-122"/>
              </a:rPr>
              <a:t>OTC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）</a:t>
            </a:r>
            <a:endParaRPr lang="zh-CN" altLang="en-US" b="1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83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718658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商业部署 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– 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中期 “资本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+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产品布局”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" name="矩形 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38248" y="1592311"/>
            <a:ext cx="31531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积分领域上市公司合作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：国内一线积分上市公司已投资。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基金会资本运作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：计划收购国内中小积分平台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通信积分资源优势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：团队和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投资人有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长期积累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国际化合作计划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：与跨国商户和机构良好沟通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6874" y="1592311"/>
            <a:ext cx="405699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联盟已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有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800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万付费用户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，计划导流到</a:t>
            </a: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CandyShop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为种子用户，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积分用户除了换钱还能换购</a:t>
            </a:r>
            <a:endParaRPr lang="en-US" altLang="zh-CN" b="1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计划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并入多家财务良好积分企业</a:t>
            </a:r>
            <a:endParaRPr lang="en-US" altLang="zh-CN" b="1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Candy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商城、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Candy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卡、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Candy-POS</a:t>
            </a:r>
            <a:r>
              <a:rPr lang="zh-CN" altLang="en-US" b="1" dirty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b="1" dirty="0">
                <a:latin typeface="华文细黑" pitchFamily="2" charset="-122"/>
                <a:ea typeface="华文细黑" pitchFamily="2" charset="-122"/>
              </a:rPr>
              <a:t>Candy-Token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年内落地，运营机构、合作商家在签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发力</a:t>
            </a: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国际运营商和国际消费品牌合作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，国际研发能力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+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中国运营能力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6128902" y="2074313"/>
            <a:ext cx="509752" cy="38962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096000" y="4670369"/>
            <a:ext cx="509752" cy="38962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4774" y="5089505"/>
            <a:ext cx="2112995" cy="7690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scadeUp">
              <a:avLst>
                <a:gd name="adj" fmla="val 46494"/>
              </a:avLst>
            </a:prstTxWarp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PRODUCT</a:t>
            </a:r>
            <a:endParaRPr lang="zh-CN" altLang="en-US" sz="5400" b="0" cap="none" spc="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2022" y="2332188"/>
            <a:ext cx="2112995" cy="76909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CascadeUp">
              <a:avLst>
                <a:gd name="adj" fmla="val 49069"/>
              </a:avLst>
            </a:prstTxWarp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CAPITAL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0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648767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商业部署 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– 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未来 “品牌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+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标准”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" name="矩形 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2022" y="2332188"/>
            <a:ext cx="2112995" cy="7690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scadeUp">
              <a:avLst>
                <a:gd name="adj" fmla="val 49069"/>
              </a:avLst>
            </a:prstTxWarp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Brand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8294" y="4802190"/>
            <a:ext cx="2112995" cy="76909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scadeUp">
              <a:avLst>
                <a:gd name="adj" fmla="val 49069"/>
              </a:avLst>
            </a:prstTxWarp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Standard</a:t>
            </a:r>
            <a:endParaRPr lang="zh-CN" alt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09791" y="1855414"/>
            <a:ext cx="4566088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市场持续推广，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“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Candy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”是长期稳定有潜力的数字资产，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使“</a:t>
            </a:r>
            <a:r>
              <a:rPr lang="en-US" altLang="zh-CN" dirty="0">
                <a:latin typeface="华文细黑" pitchFamily="2" charset="-122"/>
                <a:ea typeface="华文细黑" pitchFamily="2" charset="-122"/>
              </a:rPr>
              <a:t>Candy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”品牌得到客户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认可。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一线消费品合作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：形成高端社群，面向新一代推广高附加值商品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参与输出国际标准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：一线公司做标准。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华文细黑" pitchFamily="2" charset="-122"/>
                <a:ea typeface="华文细黑" pitchFamily="2" charset="-122"/>
              </a:rPr>
              <a:t>加大研发投入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：通过持续研发拉开与同类机构差距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7610906" y="2452697"/>
            <a:ext cx="509752" cy="38962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7578004" y="5048753"/>
            <a:ext cx="509752" cy="38962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71034" y="1891865"/>
            <a:ext cx="275896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计划中后期扩展市场和资产管理团队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Candy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联盟商家计划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+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共识合约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ITU-T</a:t>
            </a:r>
            <a:r>
              <a:rPr lang="zh-CN" altLang="en-US" dirty="0">
                <a:latin typeface="华文细黑" pitchFamily="2" charset="-122"/>
                <a:ea typeface="华文细黑" pitchFamily="2" charset="-122"/>
              </a:rPr>
              <a:t>（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FN DLT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）、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ISO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等组织持续输出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dirty="0">
              <a:latin typeface="华文细黑" pitchFamily="2" charset="-122"/>
              <a:ea typeface="华文细黑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市场收入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20%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持续投入技术研发</a:t>
            </a:r>
            <a:endParaRPr lang="en-US" altLang="zh-CN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1082842" y="1251284"/>
            <a:ext cx="10034337" cy="4499811"/>
          </a:xfrm>
          <a:custGeom>
            <a:avLst/>
            <a:gdLst>
              <a:gd name="connsiteX0" fmla="*/ 0 w 10034337"/>
              <a:gd name="connsiteY0" fmla="*/ 0 h 4499811"/>
              <a:gd name="connsiteX1" fmla="*/ 10034337 w 10034337"/>
              <a:gd name="connsiteY1" fmla="*/ 0 h 4499811"/>
              <a:gd name="connsiteX2" fmla="*/ 10034337 w 10034337"/>
              <a:gd name="connsiteY2" fmla="*/ 3271393 h 4499811"/>
              <a:gd name="connsiteX3" fmla="*/ 8805919 w 10034337"/>
              <a:gd name="connsiteY3" fmla="*/ 4499811 h 4499811"/>
              <a:gd name="connsiteX4" fmla="*/ 0 w 10034337"/>
              <a:gd name="connsiteY4" fmla="*/ 4499811 h 449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337" h="4499811">
                <a:moveTo>
                  <a:pt x="0" y="0"/>
                </a:moveTo>
                <a:lnTo>
                  <a:pt x="10034337" y="0"/>
                </a:lnTo>
                <a:lnTo>
                  <a:pt x="10034337" y="3271393"/>
                </a:lnTo>
                <a:lnTo>
                  <a:pt x="8805919" y="4499811"/>
                </a:lnTo>
                <a:lnTo>
                  <a:pt x="0" y="44998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CxnSpPr/>
          <p:nvPr/>
        </p:nvCxnSpPr>
        <p:spPr>
          <a:xfrm rot="5400000">
            <a:off x="6087143" y="3000666"/>
            <a:ext cx="0" cy="900000"/>
          </a:xfrm>
          <a:prstGeom prst="line">
            <a:avLst/>
          </a:prstGeom>
          <a:ln w="508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9856192" y="4490108"/>
            <a:ext cx="1260987" cy="126098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4071206" y="397357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共识与价值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019421" y="1429493"/>
            <a:ext cx="2153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Arial Black" panose="020B0A0402010202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02</a:t>
            </a:r>
            <a:endParaRPr lang="zh-CN" altLang="en-US" sz="11500" dirty="0">
              <a:solidFill>
                <a:schemeClr val="bg1"/>
              </a:solidFill>
              <a:latin typeface="Arial Black" panose="020B0A0402010202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功能说明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60" name="矩形 59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1180" y="5776594"/>
            <a:ext cx="1497965" cy="688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基础设施：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 - Protocol</a:t>
            </a:r>
            <a:endParaRPr lang="zh-CN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607310" y="1832610"/>
            <a:ext cx="6675755" cy="87439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 167"/>
          <p:cNvSpPr/>
          <p:nvPr/>
        </p:nvSpPr>
        <p:spPr>
          <a:xfrm>
            <a:off x="2802890" y="2060575"/>
            <a:ext cx="134620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资产管理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 167"/>
          <p:cNvSpPr/>
          <p:nvPr/>
        </p:nvSpPr>
        <p:spPr>
          <a:xfrm>
            <a:off x="4458335" y="2060575"/>
            <a:ext cx="129286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交易记录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 167"/>
          <p:cNvSpPr/>
          <p:nvPr/>
        </p:nvSpPr>
        <p:spPr>
          <a:xfrm>
            <a:off x="6071235" y="2060575"/>
            <a:ext cx="131953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重要性衍生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 167"/>
          <p:cNvSpPr/>
          <p:nvPr/>
        </p:nvSpPr>
        <p:spPr>
          <a:xfrm>
            <a:off x="7645400" y="2060575"/>
            <a:ext cx="1372235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资产化衍生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594610" y="3077210"/>
            <a:ext cx="6675755" cy="87439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 167"/>
          <p:cNvSpPr/>
          <p:nvPr/>
        </p:nvSpPr>
        <p:spPr>
          <a:xfrm>
            <a:off x="2790190" y="3305175"/>
            <a:ext cx="134620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 167"/>
          <p:cNvSpPr/>
          <p:nvPr/>
        </p:nvSpPr>
        <p:spPr>
          <a:xfrm>
            <a:off x="4445635" y="3305175"/>
            <a:ext cx="129286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权益证明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 167"/>
          <p:cNvSpPr/>
          <p:nvPr/>
        </p:nvSpPr>
        <p:spPr>
          <a:xfrm>
            <a:off x="6058535" y="3305175"/>
            <a:ext cx="131953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 167"/>
          <p:cNvSpPr/>
          <p:nvPr/>
        </p:nvSpPr>
        <p:spPr>
          <a:xfrm>
            <a:off x="7632700" y="3305175"/>
            <a:ext cx="1372235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容错算法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607310" y="4347845"/>
            <a:ext cx="6675755" cy="87439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 167"/>
          <p:cNvSpPr/>
          <p:nvPr/>
        </p:nvSpPr>
        <p:spPr>
          <a:xfrm>
            <a:off x="2802890" y="4575810"/>
            <a:ext cx="134620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sp>
        <p:nvSpPr>
          <p:cNvPr id="73" name=" 167"/>
          <p:cNvSpPr/>
          <p:nvPr/>
        </p:nvSpPr>
        <p:spPr>
          <a:xfrm>
            <a:off x="4458335" y="4575810"/>
            <a:ext cx="129286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超级账本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 167"/>
          <p:cNvSpPr/>
          <p:nvPr/>
        </p:nvSpPr>
        <p:spPr>
          <a:xfrm>
            <a:off x="6071235" y="4575810"/>
            <a:ext cx="131953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节点管理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 167"/>
          <p:cNvSpPr/>
          <p:nvPr/>
        </p:nvSpPr>
        <p:spPr>
          <a:xfrm>
            <a:off x="7645400" y="4575810"/>
            <a:ext cx="1372235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协议管理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2594610" y="5591175"/>
            <a:ext cx="6675755" cy="874395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 167"/>
          <p:cNvSpPr/>
          <p:nvPr/>
        </p:nvSpPr>
        <p:spPr>
          <a:xfrm>
            <a:off x="2790190" y="5819140"/>
            <a:ext cx="134620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 167"/>
          <p:cNvSpPr/>
          <p:nvPr/>
        </p:nvSpPr>
        <p:spPr>
          <a:xfrm>
            <a:off x="4445635" y="5819140"/>
            <a:ext cx="129286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链式结构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 167"/>
          <p:cNvSpPr/>
          <p:nvPr/>
        </p:nvSpPr>
        <p:spPr>
          <a:xfrm>
            <a:off x="6058535" y="5819140"/>
            <a:ext cx="1319530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哈希加密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 167"/>
          <p:cNvSpPr/>
          <p:nvPr/>
        </p:nvSpPr>
        <p:spPr>
          <a:xfrm>
            <a:off x="7632700" y="5819140"/>
            <a:ext cx="1372235" cy="417830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密钥存储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716366" y="1733160"/>
            <a:ext cx="208261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发行共识：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总额恒定，专业配比和锁定时间均支持查询</a:t>
            </a:r>
          </a:p>
        </p:txBody>
      </p:sp>
      <p:sp>
        <p:nvSpPr>
          <p:cNvPr id="82" name="矩形 81"/>
          <p:cNvSpPr/>
          <p:nvPr/>
        </p:nvSpPr>
        <p:spPr>
          <a:xfrm>
            <a:off x="9716366" y="2952995"/>
            <a:ext cx="208261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业务共识：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商家均需预先收购通证作为储备，支持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 API</a:t>
            </a:r>
          </a:p>
        </p:txBody>
      </p:sp>
      <p:sp>
        <p:nvSpPr>
          <p:cNvPr id="83" name="矩形 82"/>
          <p:cNvSpPr/>
          <p:nvPr/>
        </p:nvSpPr>
        <p:spPr>
          <a:xfrm>
            <a:off x="9716366" y="4283955"/>
            <a:ext cx="2082617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合约共识：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合约包含了消费信息、生态信息、节点贡献信息</a:t>
            </a:r>
          </a:p>
        </p:txBody>
      </p:sp>
      <p:sp>
        <p:nvSpPr>
          <p:cNvPr id="84" name="矩形 83"/>
          <p:cNvSpPr/>
          <p:nvPr/>
        </p:nvSpPr>
        <p:spPr>
          <a:xfrm>
            <a:off x="9716366" y="5578085"/>
            <a:ext cx="208261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存储共识：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分布式存储、全网备份</a:t>
            </a:r>
          </a:p>
        </p:txBody>
      </p:sp>
      <p:sp>
        <p:nvSpPr>
          <p:cNvPr id="39" name="矩形 38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1179" y="4475843"/>
            <a:ext cx="1497965" cy="688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合约层：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 - Protocol</a:t>
            </a:r>
            <a:endParaRPr lang="zh-CN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1180" y="1925002"/>
            <a:ext cx="1497965" cy="688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应用层：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 - API</a:t>
            </a:r>
            <a:endParaRPr lang="zh-CN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1180" y="3169602"/>
            <a:ext cx="1497965" cy="688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共识层：</a:t>
            </a:r>
            <a:endParaRPr lang="en-US" altLang="zh-CN" sz="15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ctr"/>
            <a:r>
              <a:rPr lang="en-US" altLang="zh-CN" sz="15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 - Consensus</a:t>
            </a:r>
            <a:endParaRPr lang="zh-CN" altLang="zh-CN" sz="15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加密算法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1205" y="2080001"/>
            <a:ext cx="2324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加密中间件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+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权限控制：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满足多签名场景，用户可以授予和撤回用户或用户组的操作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0861" y="4745426"/>
            <a:ext cx="2002221" cy="17026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76769" y="4808483"/>
            <a:ext cx="8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用户</a:t>
            </a:r>
            <a:r>
              <a:rPr lang="en-US" altLang="zh-CN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A</a:t>
            </a:r>
            <a:endParaRPr lang="zh-CN" altLang="en-US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2178" y="2080001"/>
            <a:ext cx="264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C-POS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云端支持硬件和软件私钥存取。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平台负责对用户生成的所有加密信息进行维护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88091" y="4745425"/>
            <a:ext cx="2002221" cy="17026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93999" y="4808482"/>
            <a:ext cx="88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用户</a:t>
            </a:r>
            <a:r>
              <a:rPr lang="en-US" altLang="zh-CN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endParaRPr lang="zh-CN" altLang="en-US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6" name="AutoShape 27"/>
          <p:cNvSpPr>
            <a:spLocks noChangeArrowheads="1"/>
          </p:cNvSpPr>
          <p:nvPr/>
        </p:nvSpPr>
        <p:spPr bwMode="auto">
          <a:xfrm>
            <a:off x="2911642" y="5508431"/>
            <a:ext cx="252412" cy="227806"/>
          </a:xfrm>
          <a:prstGeom prst="rightArrow">
            <a:avLst>
              <a:gd name="adj1" fmla="val 54037"/>
              <a:gd name="adj2" fmla="val 56991"/>
            </a:avLst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 anchor="ctr"/>
          <a:lstStyle/>
          <a:p>
            <a:endParaRPr lang="zh-CN" altLang="en-US"/>
          </a:p>
        </p:txBody>
      </p:sp>
      <p:sp>
        <p:nvSpPr>
          <p:cNvPr id="17" name="Freeform 7"/>
          <p:cNvSpPr>
            <a:spLocks noChangeAspect="1" noEditPoints="1"/>
          </p:cNvSpPr>
          <p:nvPr/>
        </p:nvSpPr>
        <p:spPr bwMode="auto">
          <a:xfrm>
            <a:off x="1661016" y="4058039"/>
            <a:ext cx="252850" cy="380054"/>
          </a:xfrm>
          <a:custGeom>
            <a:avLst/>
            <a:gdLst>
              <a:gd name="T0" fmla="*/ 164 w 206"/>
              <a:gd name="T1" fmla="*/ 132 h 310"/>
              <a:gd name="T2" fmla="*/ 175 w 206"/>
              <a:gd name="T3" fmla="*/ 46 h 310"/>
              <a:gd name="T4" fmla="*/ 159 w 206"/>
              <a:gd name="T5" fmla="*/ 34 h 310"/>
              <a:gd name="T6" fmla="*/ 161 w 206"/>
              <a:gd name="T7" fmla="*/ 53 h 310"/>
              <a:gd name="T8" fmla="*/ 144 w 206"/>
              <a:gd name="T9" fmla="*/ 129 h 310"/>
              <a:gd name="T10" fmla="*/ 140 w 206"/>
              <a:gd name="T11" fmla="*/ 132 h 310"/>
              <a:gd name="T12" fmla="*/ 135 w 206"/>
              <a:gd name="T13" fmla="*/ 136 h 310"/>
              <a:gd name="T14" fmla="*/ 129 w 206"/>
              <a:gd name="T15" fmla="*/ 138 h 310"/>
              <a:gd name="T16" fmla="*/ 123 w 206"/>
              <a:gd name="T17" fmla="*/ 141 h 310"/>
              <a:gd name="T18" fmla="*/ 117 w 206"/>
              <a:gd name="T19" fmla="*/ 142 h 310"/>
              <a:gd name="T20" fmla="*/ 110 w 206"/>
              <a:gd name="T21" fmla="*/ 144 h 310"/>
              <a:gd name="T22" fmla="*/ 103 w 206"/>
              <a:gd name="T23" fmla="*/ 144 h 310"/>
              <a:gd name="T24" fmla="*/ 95 w 206"/>
              <a:gd name="T25" fmla="*/ 144 h 310"/>
              <a:gd name="T26" fmla="*/ 88 w 206"/>
              <a:gd name="T27" fmla="*/ 142 h 310"/>
              <a:gd name="T28" fmla="*/ 82 w 206"/>
              <a:gd name="T29" fmla="*/ 141 h 310"/>
              <a:gd name="T30" fmla="*/ 76 w 206"/>
              <a:gd name="T31" fmla="*/ 138 h 310"/>
              <a:gd name="T32" fmla="*/ 71 w 206"/>
              <a:gd name="T33" fmla="*/ 136 h 310"/>
              <a:gd name="T34" fmla="*/ 66 w 206"/>
              <a:gd name="T35" fmla="*/ 132 h 310"/>
              <a:gd name="T36" fmla="*/ 61 w 206"/>
              <a:gd name="T37" fmla="*/ 129 h 310"/>
              <a:gd name="T38" fmla="*/ 103 w 206"/>
              <a:gd name="T39" fmla="*/ 16 h 310"/>
              <a:gd name="T40" fmla="*/ 138 w 206"/>
              <a:gd name="T41" fmla="*/ 27 h 310"/>
              <a:gd name="T42" fmla="*/ 147 w 206"/>
              <a:gd name="T43" fmla="*/ 13 h 310"/>
              <a:gd name="T44" fmla="*/ 137 w 206"/>
              <a:gd name="T45" fmla="*/ 8 h 310"/>
              <a:gd name="T46" fmla="*/ 23 w 206"/>
              <a:gd name="T47" fmla="*/ 80 h 310"/>
              <a:gd name="T48" fmla="*/ 16 w 206"/>
              <a:gd name="T49" fmla="*/ 154 h 310"/>
              <a:gd name="T50" fmla="*/ 0 w 206"/>
              <a:gd name="T51" fmla="*/ 288 h 310"/>
              <a:gd name="T52" fmla="*/ 186 w 206"/>
              <a:gd name="T53" fmla="*/ 310 h 310"/>
              <a:gd name="T54" fmla="*/ 206 w 206"/>
              <a:gd name="T55" fmla="*/ 196 h 310"/>
              <a:gd name="T56" fmla="*/ 190 w 206"/>
              <a:gd name="T57" fmla="*/ 288 h 310"/>
              <a:gd name="T58" fmla="*/ 169 w 206"/>
              <a:gd name="T59" fmla="*/ 294 h 310"/>
              <a:gd name="T60" fmla="*/ 161 w 206"/>
              <a:gd name="T61" fmla="*/ 188 h 310"/>
              <a:gd name="T62" fmla="*/ 153 w 206"/>
              <a:gd name="T63" fmla="*/ 294 h 310"/>
              <a:gd name="T64" fmla="*/ 52 w 206"/>
              <a:gd name="T65" fmla="*/ 196 h 310"/>
              <a:gd name="T66" fmla="*/ 36 w 206"/>
              <a:gd name="T67" fmla="*/ 196 h 310"/>
              <a:gd name="T68" fmla="*/ 20 w 206"/>
              <a:gd name="T69" fmla="*/ 294 h 310"/>
              <a:gd name="T70" fmla="*/ 16 w 206"/>
              <a:gd name="T71" fmla="*/ 196 h 310"/>
              <a:gd name="T72" fmla="*/ 54 w 206"/>
              <a:gd name="T73" fmla="*/ 143 h 310"/>
              <a:gd name="T74" fmla="*/ 69 w 206"/>
              <a:gd name="T75" fmla="*/ 153 h 310"/>
              <a:gd name="T76" fmla="*/ 74 w 206"/>
              <a:gd name="T77" fmla="*/ 155 h 310"/>
              <a:gd name="T78" fmla="*/ 81 w 206"/>
              <a:gd name="T79" fmla="*/ 157 h 310"/>
              <a:gd name="T80" fmla="*/ 88 w 206"/>
              <a:gd name="T81" fmla="*/ 159 h 310"/>
              <a:gd name="T82" fmla="*/ 95 w 206"/>
              <a:gd name="T83" fmla="*/ 160 h 310"/>
              <a:gd name="T84" fmla="*/ 110 w 206"/>
              <a:gd name="T85" fmla="*/ 160 h 310"/>
              <a:gd name="T86" fmla="*/ 118 w 206"/>
              <a:gd name="T87" fmla="*/ 159 h 310"/>
              <a:gd name="T88" fmla="*/ 125 w 206"/>
              <a:gd name="T89" fmla="*/ 157 h 310"/>
              <a:gd name="T90" fmla="*/ 131 w 206"/>
              <a:gd name="T91" fmla="*/ 155 h 310"/>
              <a:gd name="T92" fmla="*/ 136 w 206"/>
              <a:gd name="T93" fmla="*/ 153 h 310"/>
              <a:gd name="T94" fmla="*/ 152 w 206"/>
              <a:gd name="T95" fmla="*/ 143 h 310"/>
              <a:gd name="T96" fmla="*/ 190 w 206"/>
              <a:gd name="T97" fmla="*/ 196 h 31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06"/>
              <a:gd name="T148" fmla="*/ 0 h 310"/>
              <a:gd name="T149" fmla="*/ 206 w 206"/>
              <a:gd name="T150" fmla="*/ 310 h 31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06" h="310">
                <a:moveTo>
                  <a:pt x="190" y="154"/>
                </a:moveTo>
                <a:cubicBezTo>
                  <a:pt x="183" y="145"/>
                  <a:pt x="174" y="137"/>
                  <a:pt x="164" y="132"/>
                </a:cubicBezTo>
                <a:cubicBezTo>
                  <a:pt x="176" y="118"/>
                  <a:pt x="183" y="100"/>
                  <a:pt x="183" y="80"/>
                </a:cubicBezTo>
                <a:cubicBezTo>
                  <a:pt x="183" y="68"/>
                  <a:pt x="180" y="56"/>
                  <a:pt x="175" y="46"/>
                </a:cubicBezTo>
                <a:cubicBezTo>
                  <a:pt x="174" y="43"/>
                  <a:pt x="172" y="39"/>
                  <a:pt x="170" y="36"/>
                </a:cubicBezTo>
                <a:cubicBezTo>
                  <a:pt x="167" y="33"/>
                  <a:pt x="162" y="32"/>
                  <a:pt x="159" y="34"/>
                </a:cubicBezTo>
                <a:cubicBezTo>
                  <a:pt x="155" y="36"/>
                  <a:pt x="154" y="41"/>
                  <a:pt x="156" y="45"/>
                </a:cubicBezTo>
                <a:cubicBezTo>
                  <a:pt x="158" y="48"/>
                  <a:pt x="159" y="50"/>
                  <a:pt x="161" y="53"/>
                </a:cubicBezTo>
                <a:cubicBezTo>
                  <a:pt x="165" y="61"/>
                  <a:pt x="167" y="70"/>
                  <a:pt x="167" y="80"/>
                </a:cubicBezTo>
                <a:cubicBezTo>
                  <a:pt x="167" y="100"/>
                  <a:pt x="158" y="117"/>
                  <a:pt x="144" y="129"/>
                </a:cubicBezTo>
                <a:cubicBezTo>
                  <a:pt x="143" y="130"/>
                  <a:pt x="142" y="130"/>
                  <a:pt x="141" y="131"/>
                </a:cubicBezTo>
                <a:cubicBezTo>
                  <a:pt x="141" y="132"/>
                  <a:pt x="140" y="132"/>
                  <a:pt x="140" y="132"/>
                </a:cubicBezTo>
                <a:cubicBezTo>
                  <a:pt x="139" y="133"/>
                  <a:pt x="138" y="134"/>
                  <a:pt x="137" y="134"/>
                </a:cubicBezTo>
                <a:cubicBezTo>
                  <a:pt x="136" y="135"/>
                  <a:pt x="135" y="135"/>
                  <a:pt x="135" y="136"/>
                </a:cubicBezTo>
                <a:cubicBezTo>
                  <a:pt x="134" y="136"/>
                  <a:pt x="133" y="137"/>
                  <a:pt x="132" y="137"/>
                </a:cubicBezTo>
                <a:cubicBezTo>
                  <a:pt x="131" y="138"/>
                  <a:pt x="130" y="138"/>
                  <a:pt x="129" y="138"/>
                </a:cubicBezTo>
                <a:cubicBezTo>
                  <a:pt x="128" y="139"/>
                  <a:pt x="127" y="139"/>
                  <a:pt x="127" y="139"/>
                </a:cubicBezTo>
                <a:cubicBezTo>
                  <a:pt x="125" y="140"/>
                  <a:pt x="124" y="140"/>
                  <a:pt x="123" y="141"/>
                </a:cubicBezTo>
                <a:cubicBezTo>
                  <a:pt x="122" y="141"/>
                  <a:pt x="122" y="141"/>
                  <a:pt x="121" y="141"/>
                </a:cubicBezTo>
                <a:cubicBezTo>
                  <a:pt x="120" y="142"/>
                  <a:pt x="118" y="142"/>
                  <a:pt x="117" y="142"/>
                </a:cubicBezTo>
                <a:cubicBezTo>
                  <a:pt x="116" y="143"/>
                  <a:pt x="116" y="143"/>
                  <a:pt x="115" y="143"/>
                </a:cubicBezTo>
                <a:cubicBezTo>
                  <a:pt x="114" y="143"/>
                  <a:pt x="112" y="143"/>
                  <a:pt x="110" y="144"/>
                </a:cubicBezTo>
                <a:cubicBezTo>
                  <a:pt x="110" y="144"/>
                  <a:pt x="109" y="144"/>
                  <a:pt x="109" y="144"/>
                </a:cubicBezTo>
                <a:cubicBezTo>
                  <a:pt x="107" y="144"/>
                  <a:pt x="105" y="144"/>
                  <a:pt x="103" y="144"/>
                </a:cubicBezTo>
                <a:cubicBezTo>
                  <a:pt x="101" y="144"/>
                  <a:pt x="98" y="144"/>
                  <a:pt x="96" y="144"/>
                </a:cubicBezTo>
                <a:cubicBezTo>
                  <a:pt x="96" y="144"/>
                  <a:pt x="95" y="144"/>
                  <a:pt x="95" y="144"/>
                </a:cubicBezTo>
                <a:cubicBezTo>
                  <a:pt x="93" y="143"/>
                  <a:pt x="92" y="143"/>
                  <a:pt x="90" y="143"/>
                </a:cubicBezTo>
                <a:cubicBezTo>
                  <a:pt x="90" y="143"/>
                  <a:pt x="89" y="143"/>
                  <a:pt x="88" y="142"/>
                </a:cubicBezTo>
                <a:cubicBezTo>
                  <a:pt x="87" y="142"/>
                  <a:pt x="86" y="142"/>
                  <a:pt x="84" y="141"/>
                </a:cubicBezTo>
                <a:cubicBezTo>
                  <a:pt x="84" y="141"/>
                  <a:pt x="83" y="141"/>
                  <a:pt x="82" y="141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8" y="139"/>
                  <a:pt x="77" y="139"/>
                  <a:pt x="76" y="138"/>
                </a:cubicBezTo>
                <a:cubicBezTo>
                  <a:pt x="75" y="138"/>
                  <a:pt x="74" y="138"/>
                  <a:pt x="74" y="137"/>
                </a:cubicBezTo>
                <a:cubicBezTo>
                  <a:pt x="73" y="137"/>
                  <a:pt x="72" y="136"/>
                  <a:pt x="71" y="136"/>
                </a:cubicBezTo>
                <a:cubicBezTo>
                  <a:pt x="70" y="135"/>
                  <a:pt x="69" y="135"/>
                  <a:pt x="69" y="134"/>
                </a:cubicBezTo>
                <a:cubicBezTo>
                  <a:pt x="68" y="134"/>
                  <a:pt x="67" y="133"/>
                  <a:pt x="66" y="132"/>
                </a:cubicBezTo>
                <a:cubicBezTo>
                  <a:pt x="65" y="132"/>
                  <a:pt x="65" y="132"/>
                  <a:pt x="64" y="131"/>
                </a:cubicBezTo>
                <a:cubicBezTo>
                  <a:pt x="63" y="130"/>
                  <a:pt x="62" y="130"/>
                  <a:pt x="61" y="129"/>
                </a:cubicBezTo>
                <a:cubicBezTo>
                  <a:pt x="47" y="117"/>
                  <a:pt x="39" y="100"/>
                  <a:pt x="39" y="80"/>
                </a:cubicBezTo>
                <a:cubicBezTo>
                  <a:pt x="39" y="45"/>
                  <a:pt x="67" y="16"/>
                  <a:pt x="103" y="16"/>
                </a:cubicBezTo>
                <a:cubicBezTo>
                  <a:pt x="112" y="16"/>
                  <a:pt x="122" y="18"/>
                  <a:pt x="130" y="22"/>
                </a:cubicBezTo>
                <a:cubicBezTo>
                  <a:pt x="133" y="23"/>
                  <a:pt x="135" y="25"/>
                  <a:pt x="138" y="27"/>
                </a:cubicBezTo>
                <a:cubicBezTo>
                  <a:pt x="142" y="29"/>
                  <a:pt x="147" y="28"/>
                  <a:pt x="149" y="24"/>
                </a:cubicBezTo>
                <a:cubicBezTo>
                  <a:pt x="152" y="21"/>
                  <a:pt x="151" y="16"/>
                  <a:pt x="147" y="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4" y="11"/>
                  <a:pt x="140" y="9"/>
                  <a:pt x="137" y="8"/>
                </a:cubicBezTo>
                <a:cubicBezTo>
                  <a:pt x="126" y="3"/>
                  <a:pt x="115" y="0"/>
                  <a:pt x="103" y="0"/>
                </a:cubicBezTo>
                <a:cubicBezTo>
                  <a:pt x="58" y="0"/>
                  <a:pt x="23" y="36"/>
                  <a:pt x="23" y="80"/>
                </a:cubicBezTo>
                <a:cubicBezTo>
                  <a:pt x="23" y="100"/>
                  <a:pt x="30" y="118"/>
                  <a:pt x="41" y="132"/>
                </a:cubicBezTo>
                <a:cubicBezTo>
                  <a:pt x="31" y="137"/>
                  <a:pt x="23" y="145"/>
                  <a:pt x="16" y="154"/>
                </a:cubicBezTo>
                <a:cubicBezTo>
                  <a:pt x="6" y="166"/>
                  <a:pt x="0" y="181"/>
                  <a:pt x="0" y="196"/>
                </a:cubicBezTo>
                <a:cubicBezTo>
                  <a:pt x="0" y="224"/>
                  <a:pt x="0" y="288"/>
                  <a:pt x="0" y="288"/>
                </a:cubicBezTo>
                <a:cubicBezTo>
                  <a:pt x="0" y="300"/>
                  <a:pt x="8" y="310"/>
                  <a:pt x="20" y="310"/>
                </a:cubicBezTo>
                <a:cubicBezTo>
                  <a:pt x="186" y="310"/>
                  <a:pt x="186" y="310"/>
                  <a:pt x="186" y="310"/>
                </a:cubicBezTo>
                <a:cubicBezTo>
                  <a:pt x="197" y="310"/>
                  <a:pt x="206" y="300"/>
                  <a:pt x="206" y="288"/>
                </a:cubicBezTo>
                <a:cubicBezTo>
                  <a:pt x="206" y="288"/>
                  <a:pt x="206" y="224"/>
                  <a:pt x="206" y="196"/>
                </a:cubicBezTo>
                <a:cubicBezTo>
                  <a:pt x="206" y="181"/>
                  <a:pt x="199" y="166"/>
                  <a:pt x="190" y="154"/>
                </a:cubicBezTo>
                <a:close/>
                <a:moveTo>
                  <a:pt x="190" y="288"/>
                </a:moveTo>
                <a:cubicBezTo>
                  <a:pt x="190" y="292"/>
                  <a:pt x="187" y="294"/>
                  <a:pt x="186" y="294"/>
                </a:cubicBezTo>
                <a:cubicBezTo>
                  <a:pt x="169" y="294"/>
                  <a:pt x="169" y="294"/>
                  <a:pt x="169" y="294"/>
                </a:cubicBezTo>
                <a:cubicBezTo>
                  <a:pt x="169" y="196"/>
                  <a:pt x="169" y="196"/>
                  <a:pt x="169" y="196"/>
                </a:cubicBezTo>
                <a:cubicBezTo>
                  <a:pt x="169" y="191"/>
                  <a:pt x="166" y="188"/>
                  <a:pt x="161" y="188"/>
                </a:cubicBezTo>
                <a:cubicBezTo>
                  <a:pt x="157" y="188"/>
                  <a:pt x="153" y="191"/>
                  <a:pt x="153" y="196"/>
                </a:cubicBezTo>
                <a:cubicBezTo>
                  <a:pt x="153" y="294"/>
                  <a:pt x="153" y="294"/>
                  <a:pt x="153" y="294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2" y="196"/>
                  <a:pt x="52" y="196"/>
                  <a:pt x="52" y="196"/>
                </a:cubicBezTo>
                <a:cubicBezTo>
                  <a:pt x="52" y="191"/>
                  <a:pt x="48" y="188"/>
                  <a:pt x="44" y="188"/>
                </a:cubicBezTo>
                <a:cubicBezTo>
                  <a:pt x="39" y="188"/>
                  <a:pt x="36" y="191"/>
                  <a:pt x="36" y="196"/>
                </a:cubicBezTo>
                <a:cubicBezTo>
                  <a:pt x="36" y="294"/>
                  <a:pt x="36" y="294"/>
                  <a:pt x="36" y="294"/>
                </a:cubicBezTo>
                <a:cubicBezTo>
                  <a:pt x="20" y="294"/>
                  <a:pt x="20" y="294"/>
                  <a:pt x="20" y="294"/>
                </a:cubicBezTo>
                <a:cubicBezTo>
                  <a:pt x="18" y="294"/>
                  <a:pt x="16" y="292"/>
                  <a:pt x="16" y="288"/>
                </a:cubicBezTo>
                <a:cubicBezTo>
                  <a:pt x="16" y="288"/>
                  <a:pt x="16" y="224"/>
                  <a:pt x="16" y="196"/>
                </a:cubicBezTo>
                <a:cubicBezTo>
                  <a:pt x="16" y="186"/>
                  <a:pt x="20" y="174"/>
                  <a:pt x="28" y="163"/>
                </a:cubicBezTo>
                <a:cubicBezTo>
                  <a:pt x="35" y="154"/>
                  <a:pt x="45" y="147"/>
                  <a:pt x="54" y="143"/>
                </a:cubicBezTo>
                <a:cubicBezTo>
                  <a:pt x="54" y="144"/>
                  <a:pt x="54" y="144"/>
                  <a:pt x="54" y="144"/>
                </a:cubicBezTo>
                <a:cubicBezTo>
                  <a:pt x="59" y="147"/>
                  <a:pt x="64" y="150"/>
                  <a:pt x="69" y="153"/>
                </a:cubicBezTo>
                <a:cubicBezTo>
                  <a:pt x="69" y="153"/>
                  <a:pt x="70" y="153"/>
                  <a:pt x="70" y="153"/>
                </a:cubicBezTo>
                <a:cubicBezTo>
                  <a:pt x="72" y="154"/>
                  <a:pt x="73" y="154"/>
                  <a:pt x="74" y="155"/>
                </a:cubicBezTo>
                <a:cubicBezTo>
                  <a:pt x="75" y="155"/>
                  <a:pt x="76" y="156"/>
                  <a:pt x="77" y="156"/>
                </a:cubicBezTo>
                <a:cubicBezTo>
                  <a:pt x="78" y="156"/>
                  <a:pt x="80" y="157"/>
                  <a:pt x="81" y="157"/>
                </a:cubicBezTo>
                <a:cubicBezTo>
                  <a:pt x="82" y="157"/>
                  <a:pt x="83" y="158"/>
                  <a:pt x="85" y="158"/>
                </a:cubicBezTo>
                <a:cubicBezTo>
                  <a:pt x="86" y="158"/>
                  <a:pt x="87" y="159"/>
                  <a:pt x="88" y="159"/>
                </a:cubicBezTo>
                <a:cubicBezTo>
                  <a:pt x="89" y="159"/>
                  <a:pt x="91" y="159"/>
                  <a:pt x="93" y="159"/>
                </a:cubicBezTo>
                <a:cubicBezTo>
                  <a:pt x="93" y="160"/>
                  <a:pt x="94" y="160"/>
                  <a:pt x="95" y="160"/>
                </a:cubicBezTo>
                <a:cubicBezTo>
                  <a:pt x="98" y="160"/>
                  <a:pt x="100" y="160"/>
                  <a:pt x="103" y="160"/>
                </a:cubicBezTo>
                <a:cubicBezTo>
                  <a:pt x="105" y="160"/>
                  <a:pt x="108" y="160"/>
                  <a:pt x="110" y="160"/>
                </a:cubicBezTo>
                <a:cubicBezTo>
                  <a:pt x="111" y="160"/>
                  <a:pt x="112" y="160"/>
                  <a:pt x="113" y="159"/>
                </a:cubicBezTo>
                <a:cubicBezTo>
                  <a:pt x="114" y="159"/>
                  <a:pt x="116" y="159"/>
                  <a:pt x="118" y="159"/>
                </a:cubicBezTo>
                <a:cubicBezTo>
                  <a:pt x="119" y="159"/>
                  <a:pt x="120" y="158"/>
                  <a:pt x="121" y="158"/>
                </a:cubicBezTo>
                <a:cubicBezTo>
                  <a:pt x="122" y="158"/>
                  <a:pt x="123" y="157"/>
                  <a:pt x="125" y="157"/>
                </a:cubicBezTo>
                <a:cubicBezTo>
                  <a:pt x="126" y="157"/>
                  <a:pt x="127" y="156"/>
                  <a:pt x="128" y="156"/>
                </a:cubicBezTo>
                <a:cubicBezTo>
                  <a:pt x="129" y="156"/>
                  <a:pt x="130" y="155"/>
                  <a:pt x="131" y="155"/>
                </a:cubicBezTo>
                <a:cubicBezTo>
                  <a:pt x="132" y="154"/>
                  <a:pt x="134" y="154"/>
                  <a:pt x="135" y="153"/>
                </a:cubicBezTo>
                <a:cubicBezTo>
                  <a:pt x="135" y="153"/>
                  <a:pt x="136" y="153"/>
                  <a:pt x="136" y="153"/>
                </a:cubicBezTo>
                <a:cubicBezTo>
                  <a:pt x="142" y="150"/>
                  <a:pt x="146" y="147"/>
                  <a:pt x="151" y="144"/>
                </a:cubicBezTo>
                <a:cubicBezTo>
                  <a:pt x="151" y="144"/>
                  <a:pt x="151" y="144"/>
                  <a:pt x="152" y="143"/>
                </a:cubicBezTo>
                <a:cubicBezTo>
                  <a:pt x="161" y="147"/>
                  <a:pt x="170" y="154"/>
                  <a:pt x="177" y="163"/>
                </a:cubicBezTo>
                <a:cubicBezTo>
                  <a:pt x="185" y="174"/>
                  <a:pt x="190" y="186"/>
                  <a:pt x="190" y="196"/>
                </a:cubicBezTo>
                <a:cubicBezTo>
                  <a:pt x="190" y="224"/>
                  <a:pt x="190" y="288"/>
                  <a:pt x="190" y="288"/>
                </a:cubicBezTo>
                <a:close/>
              </a:path>
            </a:pathLst>
          </a:custGeom>
          <a:solidFill>
            <a:srgbClr val="D27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sv-SE" sz="200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18" name="Freeform 7"/>
          <p:cNvSpPr>
            <a:spLocks noChangeAspect="1" noEditPoints="1"/>
          </p:cNvSpPr>
          <p:nvPr/>
        </p:nvSpPr>
        <p:spPr bwMode="auto">
          <a:xfrm>
            <a:off x="4103573" y="4073805"/>
            <a:ext cx="252850" cy="380054"/>
          </a:xfrm>
          <a:custGeom>
            <a:avLst/>
            <a:gdLst>
              <a:gd name="T0" fmla="*/ 164 w 206"/>
              <a:gd name="T1" fmla="*/ 132 h 310"/>
              <a:gd name="T2" fmla="*/ 175 w 206"/>
              <a:gd name="T3" fmla="*/ 46 h 310"/>
              <a:gd name="T4" fmla="*/ 159 w 206"/>
              <a:gd name="T5" fmla="*/ 34 h 310"/>
              <a:gd name="T6" fmla="*/ 161 w 206"/>
              <a:gd name="T7" fmla="*/ 53 h 310"/>
              <a:gd name="T8" fmla="*/ 144 w 206"/>
              <a:gd name="T9" fmla="*/ 129 h 310"/>
              <a:gd name="T10" fmla="*/ 140 w 206"/>
              <a:gd name="T11" fmla="*/ 132 h 310"/>
              <a:gd name="T12" fmla="*/ 135 w 206"/>
              <a:gd name="T13" fmla="*/ 136 h 310"/>
              <a:gd name="T14" fmla="*/ 129 w 206"/>
              <a:gd name="T15" fmla="*/ 138 h 310"/>
              <a:gd name="T16" fmla="*/ 123 w 206"/>
              <a:gd name="T17" fmla="*/ 141 h 310"/>
              <a:gd name="T18" fmla="*/ 117 w 206"/>
              <a:gd name="T19" fmla="*/ 142 h 310"/>
              <a:gd name="T20" fmla="*/ 110 w 206"/>
              <a:gd name="T21" fmla="*/ 144 h 310"/>
              <a:gd name="T22" fmla="*/ 103 w 206"/>
              <a:gd name="T23" fmla="*/ 144 h 310"/>
              <a:gd name="T24" fmla="*/ 95 w 206"/>
              <a:gd name="T25" fmla="*/ 144 h 310"/>
              <a:gd name="T26" fmla="*/ 88 w 206"/>
              <a:gd name="T27" fmla="*/ 142 h 310"/>
              <a:gd name="T28" fmla="*/ 82 w 206"/>
              <a:gd name="T29" fmla="*/ 141 h 310"/>
              <a:gd name="T30" fmla="*/ 76 w 206"/>
              <a:gd name="T31" fmla="*/ 138 h 310"/>
              <a:gd name="T32" fmla="*/ 71 w 206"/>
              <a:gd name="T33" fmla="*/ 136 h 310"/>
              <a:gd name="T34" fmla="*/ 66 w 206"/>
              <a:gd name="T35" fmla="*/ 132 h 310"/>
              <a:gd name="T36" fmla="*/ 61 w 206"/>
              <a:gd name="T37" fmla="*/ 129 h 310"/>
              <a:gd name="T38" fmla="*/ 103 w 206"/>
              <a:gd name="T39" fmla="*/ 16 h 310"/>
              <a:gd name="T40" fmla="*/ 138 w 206"/>
              <a:gd name="T41" fmla="*/ 27 h 310"/>
              <a:gd name="T42" fmla="*/ 147 w 206"/>
              <a:gd name="T43" fmla="*/ 13 h 310"/>
              <a:gd name="T44" fmla="*/ 137 w 206"/>
              <a:gd name="T45" fmla="*/ 8 h 310"/>
              <a:gd name="T46" fmla="*/ 23 w 206"/>
              <a:gd name="T47" fmla="*/ 80 h 310"/>
              <a:gd name="T48" fmla="*/ 16 w 206"/>
              <a:gd name="T49" fmla="*/ 154 h 310"/>
              <a:gd name="T50" fmla="*/ 0 w 206"/>
              <a:gd name="T51" fmla="*/ 288 h 310"/>
              <a:gd name="T52" fmla="*/ 186 w 206"/>
              <a:gd name="T53" fmla="*/ 310 h 310"/>
              <a:gd name="T54" fmla="*/ 206 w 206"/>
              <a:gd name="T55" fmla="*/ 196 h 310"/>
              <a:gd name="T56" fmla="*/ 190 w 206"/>
              <a:gd name="T57" fmla="*/ 288 h 310"/>
              <a:gd name="T58" fmla="*/ 169 w 206"/>
              <a:gd name="T59" fmla="*/ 294 h 310"/>
              <a:gd name="T60" fmla="*/ 161 w 206"/>
              <a:gd name="T61" fmla="*/ 188 h 310"/>
              <a:gd name="T62" fmla="*/ 153 w 206"/>
              <a:gd name="T63" fmla="*/ 294 h 310"/>
              <a:gd name="T64" fmla="*/ 52 w 206"/>
              <a:gd name="T65" fmla="*/ 196 h 310"/>
              <a:gd name="T66" fmla="*/ 36 w 206"/>
              <a:gd name="T67" fmla="*/ 196 h 310"/>
              <a:gd name="T68" fmla="*/ 20 w 206"/>
              <a:gd name="T69" fmla="*/ 294 h 310"/>
              <a:gd name="T70" fmla="*/ 16 w 206"/>
              <a:gd name="T71" fmla="*/ 196 h 310"/>
              <a:gd name="T72" fmla="*/ 54 w 206"/>
              <a:gd name="T73" fmla="*/ 143 h 310"/>
              <a:gd name="T74" fmla="*/ 69 w 206"/>
              <a:gd name="T75" fmla="*/ 153 h 310"/>
              <a:gd name="T76" fmla="*/ 74 w 206"/>
              <a:gd name="T77" fmla="*/ 155 h 310"/>
              <a:gd name="T78" fmla="*/ 81 w 206"/>
              <a:gd name="T79" fmla="*/ 157 h 310"/>
              <a:gd name="T80" fmla="*/ 88 w 206"/>
              <a:gd name="T81" fmla="*/ 159 h 310"/>
              <a:gd name="T82" fmla="*/ 95 w 206"/>
              <a:gd name="T83" fmla="*/ 160 h 310"/>
              <a:gd name="T84" fmla="*/ 110 w 206"/>
              <a:gd name="T85" fmla="*/ 160 h 310"/>
              <a:gd name="T86" fmla="*/ 118 w 206"/>
              <a:gd name="T87" fmla="*/ 159 h 310"/>
              <a:gd name="T88" fmla="*/ 125 w 206"/>
              <a:gd name="T89" fmla="*/ 157 h 310"/>
              <a:gd name="T90" fmla="*/ 131 w 206"/>
              <a:gd name="T91" fmla="*/ 155 h 310"/>
              <a:gd name="T92" fmla="*/ 136 w 206"/>
              <a:gd name="T93" fmla="*/ 153 h 310"/>
              <a:gd name="T94" fmla="*/ 152 w 206"/>
              <a:gd name="T95" fmla="*/ 143 h 310"/>
              <a:gd name="T96" fmla="*/ 190 w 206"/>
              <a:gd name="T97" fmla="*/ 196 h 31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06"/>
              <a:gd name="T148" fmla="*/ 0 h 310"/>
              <a:gd name="T149" fmla="*/ 206 w 206"/>
              <a:gd name="T150" fmla="*/ 310 h 31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06" h="310">
                <a:moveTo>
                  <a:pt x="190" y="154"/>
                </a:moveTo>
                <a:cubicBezTo>
                  <a:pt x="183" y="145"/>
                  <a:pt x="174" y="137"/>
                  <a:pt x="164" y="132"/>
                </a:cubicBezTo>
                <a:cubicBezTo>
                  <a:pt x="176" y="118"/>
                  <a:pt x="183" y="100"/>
                  <a:pt x="183" y="80"/>
                </a:cubicBezTo>
                <a:cubicBezTo>
                  <a:pt x="183" y="68"/>
                  <a:pt x="180" y="56"/>
                  <a:pt x="175" y="46"/>
                </a:cubicBezTo>
                <a:cubicBezTo>
                  <a:pt x="174" y="43"/>
                  <a:pt x="172" y="39"/>
                  <a:pt x="170" y="36"/>
                </a:cubicBezTo>
                <a:cubicBezTo>
                  <a:pt x="167" y="33"/>
                  <a:pt x="162" y="32"/>
                  <a:pt x="159" y="34"/>
                </a:cubicBezTo>
                <a:cubicBezTo>
                  <a:pt x="155" y="36"/>
                  <a:pt x="154" y="41"/>
                  <a:pt x="156" y="45"/>
                </a:cubicBezTo>
                <a:cubicBezTo>
                  <a:pt x="158" y="48"/>
                  <a:pt x="159" y="50"/>
                  <a:pt x="161" y="53"/>
                </a:cubicBezTo>
                <a:cubicBezTo>
                  <a:pt x="165" y="61"/>
                  <a:pt x="167" y="70"/>
                  <a:pt x="167" y="80"/>
                </a:cubicBezTo>
                <a:cubicBezTo>
                  <a:pt x="167" y="100"/>
                  <a:pt x="158" y="117"/>
                  <a:pt x="144" y="129"/>
                </a:cubicBezTo>
                <a:cubicBezTo>
                  <a:pt x="143" y="130"/>
                  <a:pt x="142" y="130"/>
                  <a:pt x="141" y="131"/>
                </a:cubicBezTo>
                <a:cubicBezTo>
                  <a:pt x="141" y="132"/>
                  <a:pt x="140" y="132"/>
                  <a:pt x="140" y="132"/>
                </a:cubicBezTo>
                <a:cubicBezTo>
                  <a:pt x="139" y="133"/>
                  <a:pt x="138" y="134"/>
                  <a:pt x="137" y="134"/>
                </a:cubicBezTo>
                <a:cubicBezTo>
                  <a:pt x="136" y="135"/>
                  <a:pt x="135" y="135"/>
                  <a:pt x="135" y="136"/>
                </a:cubicBezTo>
                <a:cubicBezTo>
                  <a:pt x="134" y="136"/>
                  <a:pt x="133" y="137"/>
                  <a:pt x="132" y="137"/>
                </a:cubicBezTo>
                <a:cubicBezTo>
                  <a:pt x="131" y="138"/>
                  <a:pt x="130" y="138"/>
                  <a:pt x="129" y="138"/>
                </a:cubicBezTo>
                <a:cubicBezTo>
                  <a:pt x="128" y="139"/>
                  <a:pt x="127" y="139"/>
                  <a:pt x="127" y="139"/>
                </a:cubicBezTo>
                <a:cubicBezTo>
                  <a:pt x="125" y="140"/>
                  <a:pt x="124" y="140"/>
                  <a:pt x="123" y="141"/>
                </a:cubicBezTo>
                <a:cubicBezTo>
                  <a:pt x="122" y="141"/>
                  <a:pt x="122" y="141"/>
                  <a:pt x="121" y="141"/>
                </a:cubicBezTo>
                <a:cubicBezTo>
                  <a:pt x="120" y="142"/>
                  <a:pt x="118" y="142"/>
                  <a:pt x="117" y="142"/>
                </a:cubicBezTo>
                <a:cubicBezTo>
                  <a:pt x="116" y="143"/>
                  <a:pt x="116" y="143"/>
                  <a:pt x="115" y="143"/>
                </a:cubicBezTo>
                <a:cubicBezTo>
                  <a:pt x="114" y="143"/>
                  <a:pt x="112" y="143"/>
                  <a:pt x="110" y="144"/>
                </a:cubicBezTo>
                <a:cubicBezTo>
                  <a:pt x="110" y="144"/>
                  <a:pt x="109" y="144"/>
                  <a:pt x="109" y="144"/>
                </a:cubicBezTo>
                <a:cubicBezTo>
                  <a:pt x="107" y="144"/>
                  <a:pt x="105" y="144"/>
                  <a:pt x="103" y="144"/>
                </a:cubicBezTo>
                <a:cubicBezTo>
                  <a:pt x="101" y="144"/>
                  <a:pt x="98" y="144"/>
                  <a:pt x="96" y="144"/>
                </a:cubicBezTo>
                <a:cubicBezTo>
                  <a:pt x="96" y="144"/>
                  <a:pt x="95" y="144"/>
                  <a:pt x="95" y="144"/>
                </a:cubicBezTo>
                <a:cubicBezTo>
                  <a:pt x="93" y="143"/>
                  <a:pt x="92" y="143"/>
                  <a:pt x="90" y="143"/>
                </a:cubicBezTo>
                <a:cubicBezTo>
                  <a:pt x="90" y="143"/>
                  <a:pt x="89" y="143"/>
                  <a:pt x="88" y="142"/>
                </a:cubicBezTo>
                <a:cubicBezTo>
                  <a:pt x="87" y="142"/>
                  <a:pt x="86" y="142"/>
                  <a:pt x="84" y="141"/>
                </a:cubicBezTo>
                <a:cubicBezTo>
                  <a:pt x="84" y="141"/>
                  <a:pt x="83" y="141"/>
                  <a:pt x="82" y="141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8" y="139"/>
                  <a:pt x="77" y="139"/>
                  <a:pt x="76" y="138"/>
                </a:cubicBezTo>
                <a:cubicBezTo>
                  <a:pt x="75" y="138"/>
                  <a:pt x="74" y="138"/>
                  <a:pt x="74" y="137"/>
                </a:cubicBezTo>
                <a:cubicBezTo>
                  <a:pt x="73" y="137"/>
                  <a:pt x="72" y="136"/>
                  <a:pt x="71" y="136"/>
                </a:cubicBezTo>
                <a:cubicBezTo>
                  <a:pt x="70" y="135"/>
                  <a:pt x="69" y="135"/>
                  <a:pt x="69" y="134"/>
                </a:cubicBezTo>
                <a:cubicBezTo>
                  <a:pt x="68" y="134"/>
                  <a:pt x="67" y="133"/>
                  <a:pt x="66" y="132"/>
                </a:cubicBezTo>
                <a:cubicBezTo>
                  <a:pt x="65" y="132"/>
                  <a:pt x="65" y="132"/>
                  <a:pt x="64" y="131"/>
                </a:cubicBezTo>
                <a:cubicBezTo>
                  <a:pt x="63" y="130"/>
                  <a:pt x="62" y="130"/>
                  <a:pt x="61" y="129"/>
                </a:cubicBezTo>
                <a:cubicBezTo>
                  <a:pt x="47" y="117"/>
                  <a:pt x="39" y="100"/>
                  <a:pt x="39" y="80"/>
                </a:cubicBezTo>
                <a:cubicBezTo>
                  <a:pt x="39" y="45"/>
                  <a:pt x="67" y="16"/>
                  <a:pt x="103" y="16"/>
                </a:cubicBezTo>
                <a:cubicBezTo>
                  <a:pt x="112" y="16"/>
                  <a:pt x="122" y="18"/>
                  <a:pt x="130" y="22"/>
                </a:cubicBezTo>
                <a:cubicBezTo>
                  <a:pt x="133" y="23"/>
                  <a:pt x="135" y="25"/>
                  <a:pt x="138" y="27"/>
                </a:cubicBezTo>
                <a:cubicBezTo>
                  <a:pt x="142" y="29"/>
                  <a:pt x="147" y="28"/>
                  <a:pt x="149" y="24"/>
                </a:cubicBezTo>
                <a:cubicBezTo>
                  <a:pt x="152" y="21"/>
                  <a:pt x="151" y="16"/>
                  <a:pt x="147" y="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4" y="11"/>
                  <a:pt x="140" y="9"/>
                  <a:pt x="137" y="8"/>
                </a:cubicBezTo>
                <a:cubicBezTo>
                  <a:pt x="126" y="3"/>
                  <a:pt x="115" y="0"/>
                  <a:pt x="103" y="0"/>
                </a:cubicBezTo>
                <a:cubicBezTo>
                  <a:pt x="58" y="0"/>
                  <a:pt x="23" y="36"/>
                  <a:pt x="23" y="80"/>
                </a:cubicBezTo>
                <a:cubicBezTo>
                  <a:pt x="23" y="100"/>
                  <a:pt x="30" y="118"/>
                  <a:pt x="41" y="132"/>
                </a:cubicBezTo>
                <a:cubicBezTo>
                  <a:pt x="31" y="137"/>
                  <a:pt x="23" y="145"/>
                  <a:pt x="16" y="154"/>
                </a:cubicBezTo>
                <a:cubicBezTo>
                  <a:pt x="6" y="166"/>
                  <a:pt x="0" y="181"/>
                  <a:pt x="0" y="196"/>
                </a:cubicBezTo>
                <a:cubicBezTo>
                  <a:pt x="0" y="224"/>
                  <a:pt x="0" y="288"/>
                  <a:pt x="0" y="288"/>
                </a:cubicBezTo>
                <a:cubicBezTo>
                  <a:pt x="0" y="300"/>
                  <a:pt x="8" y="310"/>
                  <a:pt x="20" y="310"/>
                </a:cubicBezTo>
                <a:cubicBezTo>
                  <a:pt x="186" y="310"/>
                  <a:pt x="186" y="310"/>
                  <a:pt x="186" y="310"/>
                </a:cubicBezTo>
                <a:cubicBezTo>
                  <a:pt x="197" y="310"/>
                  <a:pt x="206" y="300"/>
                  <a:pt x="206" y="288"/>
                </a:cubicBezTo>
                <a:cubicBezTo>
                  <a:pt x="206" y="288"/>
                  <a:pt x="206" y="224"/>
                  <a:pt x="206" y="196"/>
                </a:cubicBezTo>
                <a:cubicBezTo>
                  <a:pt x="206" y="181"/>
                  <a:pt x="199" y="166"/>
                  <a:pt x="190" y="154"/>
                </a:cubicBezTo>
                <a:close/>
                <a:moveTo>
                  <a:pt x="190" y="288"/>
                </a:moveTo>
                <a:cubicBezTo>
                  <a:pt x="190" y="292"/>
                  <a:pt x="187" y="294"/>
                  <a:pt x="186" y="294"/>
                </a:cubicBezTo>
                <a:cubicBezTo>
                  <a:pt x="169" y="294"/>
                  <a:pt x="169" y="294"/>
                  <a:pt x="169" y="294"/>
                </a:cubicBezTo>
                <a:cubicBezTo>
                  <a:pt x="169" y="196"/>
                  <a:pt x="169" y="196"/>
                  <a:pt x="169" y="196"/>
                </a:cubicBezTo>
                <a:cubicBezTo>
                  <a:pt x="169" y="191"/>
                  <a:pt x="166" y="188"/>
                  <a:pt x="161" y="188"/>
                </a:cubicBezTo>
                <a:cubicBezTo>
                  <a:pt x="157" y="188"/>
                  <a:pt x="153" y="191"/>
                  <a:pt x="153" y="196"/>
                </a:cubicBezTo>
                <a:cubicBezTo>
                  <a:pt x="153" y="294"/>
                  <a:pt x="153" y="294"/>
                  <a:pt x="153" y="294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2" y="196"/>
                  <a:pt x="52" y="196"/>
                  <a:pt x="52" y="196"/>
                </a:cubicBezTo>
                <a:cubicBezTo>
                  <a:pt x="52" y="191"/>
                  <a:pt x="48" y="188"/>
                  <a:pt x="44" y="188"/>
                </a:cubicBezTo>
                <a:cubicBezTo>
                  <a:pt x="39" y="188"/>
                  <a:pt x="36" y="191"/>
                  <a:pt x="36" y="196"/>
                </a:cubicBezTo>
                <a:cubicBezTo>
                  <a:pt x="36" y="294"/>
                  <a:pt x="36" y="294"/>
                  <a:pt x="36" y="294"/>
                </a:cubicBezTo>
                <a:cubicBezTo>
                  <a:pt x="20" y="294"/>
                  <a:pt x="20" y="294"/>
                  <a:pt x="20" y="294"/>
                </a:cubicBezTo>
                <a:cubicBezTo>
                  <a:pt x="18" y="294"/>
                  <a:pt x="16" y="292"/>
                  <a:pt x="16" y="288"/>
                </a:cubicBezTo>
                <a:cubicBezTo>
                  <a:pt x="16" y="288"/>
                  <a:pt x="16" y="224"/>
                  <a:pt x="16" y="196"/>
                </a:cubicBezTo>
                <a:cubicBezTo>
                  <a:pt x="16" y="186"/>
                  <a:pt x="20" y="174"/>
                  <a:pt x="28" y="163"/>
                </a:cubicBezTo>
                <a:cubicBezTo>
                  <a:pt x="35" y="154"/>
                  <a:pt x="45" y="147"/>
                  <a:pt x="54" y="143"/>
                </a:cubicBezTo>
                <a:cubicBezTo>
                  <a:pt x="54" y="144"/>
                  <a:pt x="54" y="144"/>
                  <a:pt x="54" y="144"/>
                </a:cubicBezTo>
                <a:cubicBezTo>
                  <a:pt x="59" y="147"/>
                  <a:pt x="64" y="150"/>
                  <a:pt x="69" y="153"/>
                </a:cubicBezTo>
                <a:cubicBezTo>
                  <a:pt x="69" y="153"/>
                  <a:pt x="70" y="153"/>
                  <a:pt x="70" y="153"/>
                </a:cubicBezTo>
                <a:cubicBezTo>
                  <a:pt x="72" y="154"/>
                  <a:pt x="73" y="154"/>
                  <a:pt x="74" y="155"/>
                </a:cubicBezTo>
                <a:cubicBezTo>
                  <a:pt x="75" y="155"/>
                  <a:pt x="76" y="156"/>
                  <a:pt x="77" y="156"/>
                </a:cubicBezTo>
                <a:cubicBezTo>
                  <a:pt x="78" y="156"/>
                  <a:pt x="80" y="157"/>
                  <a:pt x="81" y="157"/>
                </a:cubicBezTo>
                <a:cubicBezTo>
                  <a:pt x="82" y="157"/>
                  <a:pt x="83" y="158"/>
                  <a:pt x="85" y="158"/>
                </a:cubicBezTo>
                <a:cubicBezTo>
                  <a:pt x="86" y="158"/>
                  <a:pt x="87" y="159"/>
                  <a:pt x="88" y="159"/>
                </a:cubicBezTo>
                <a:cubicBezTo>
                  <a:pt x="89" y="159"/>
                  <a:pt x="91" y="159"/>
                  <a:pt x="93" y="159"/>
                </a:cubicBezTo>
                <a:cubicBezTo>
                  <a:pt x="93" y="160"/>
                  <a:pt x="94" y="160"/>
                  <a:pt x="95" y="160"/>
                </a:cubicBezTo>
                <a:cubicBezTo>
                  <a:pt x="98" y="160"/>
                  <a:pt x="100" y="160"/>
                  <a:pt x="103" y="160"/>
                </a:cubicBezTo>
                <a:cubicBezTo>
                  <a:pt x="105" y="160"/>
                  <a:pt x="108" y="160"/>
                  <a:pt x="110" y="160"/>
                </a:cubicBezTo>
                <a:cubicBezTo>
                  <a:pt x="111" y="160"/>
                  <a:pt x="112" y="160"/>
                  <a:pt x="113" y="159"/>
                </a:cubicBezTo>
                <a:cubicBezTo>
                  <a:pt x="114" y="159"/>
                  <a:pt x="116" y="159"/>
                  <a:pt x="118" y="159"/>
                </a:cubicBezTo>
                <a:cubicBezTo>
                  <a:pt x="119" y="159"/>
                  <a:pt x="120" y="158"/>
                  <a:pt x="121" y="158"/>
                </a:cubicBezTo>
                <a:cubicBezTo>
                  <a:pt x="122" y="158"/>
                  <a:pt x="123" y="157"/>
                  <a:pt x="125" y="157"/>
                </a:cubicBezTo>
                <a:cubicBezTo>
                  <a:pt x="126" y="157"/>
                  <a:pt x="127" y="156"/>
                  <a:pt x="128" y="156"/>
                </a:cubicBezTo>
                <a:cubicBezTo>
                  <a:pt x="129" y="156"/>
                  <a:pt x="130" y="155"/>
                  <a:pt x="131" y="155"/>
                </a:cubicBezTo>
                <a:cubicBezTo>
                  <a:pt x="132" y="154"/>
                  <a:pt x="134" y="154"/>
                  <a:pt x="135" y="153"/>
                </a:cubicBezTo>
                <a:cubicBezTo>
                  <a:pt x="135" y="153"/>
                  <a:pt x="136" y="153"/>
                  <a:pt x="136" y="153"/>
                </a:cubicBezTo>
                <a:cubicBezTo>
                  <a:pt x="142" y="150"/>
                  <a:pt x="146" y="147"/>
                  <a:pt x="151" y="144"/>
                </a:cubicBezTo>
                <a:cubicBezTo>
                  <a:pt x="151" y="144"/>
                  <a:pt x="151" y="144"/>
                  <a:pt x="152" y="143"/>
                </a:cubicBezTo>
                <a:cubicBezTo>
                  <a:pt x="161" y="147"/>
                  <a:pt x="170" y="154"/>
                  <a:pt x="177" y="163"/>
                </a:cubicBezTo>
                <a:cubicBezTo>
                  <a:pt x="185" y="174"/>
                  <a:pt x="190" y="186"/>
                  <a:pt x="190" y="196"/>
                </a:cubicBezTo>
                <a:cubicBezTo>
                  <a:pt x="190" y="224"/>
                  <a:pt x="190" y="288"/>
                  <a:pt x="190" y="288"/>
                </a:cubicBezTo>
                <a:close/>
              </a:path>
            </a:pathLst>
          </a:custGeom>
          <a:solidFill>
            <a:srgbClr val="66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sv-SE" sz="200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9604" y="5508431"/>
            <a:ext cx="1599367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 </a:t>
            </a:r>
            <a:r>
              <a:rPr lang="zh-CN" altLang="en-US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权限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A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 </a:t>
            </a:r>
            <a:r>
              <a:rPr lang="zh-CN" altLang="en-US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权限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B </a:t>
            </a:r>
            <a:endParaRPr lang="en-US" altLang="zh-CN" sz="1600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C</a:t>
            </a:r>
            <a:r>
              <a: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 </a:t>
            </a:r>
            <a:r>
              <a:rPr lang="zh-CN" altLang="en-US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权限</a:t>
            </a:r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C</a:t>
            </a:r>
            <a:endParaRPr lang="zh-CN" altLang="en-US" sz="1600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026" name="Picture 2" descr="D:\3. ICO\icon\lock-vec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91" y="5250921"/>
            <a:ext cx="358319" cy="3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679408" y="5503171"/>
            <a:ext cx="1038117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C</a:t>
            </a:r>
            <a:r>
              <a: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XXX</a:t>
            </a:r>
            <a:endParaRPr lang="zh-CN" altLang="en-US" sz="1600" dirty="0">
              <a:solidFill>
                <a:schemeClr val="bg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027" name="Picture 3" descr="D:\3. ICO\icon\解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51" y="5235155"/>
            <a:ext cx="358319" cy="3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2271618" y="3930085"/>
            <a:ext cx="1672376" cy="584775"/>
            <a:chOff x="1704042" y="3977383"/>
            <a:chExt cx="1672376" cy="584775"/>
          </a:xfrm>
        </p:grpSpPr>
        <p:sp>
          <p:nvSpPr>
            <p:cNvPr id="21" name="矩形 20"/>
            <p:cNvSpPr/>
            <p:nvPr/>
          </p:nvSpPr>
          <p:spPr>
            <a:xfrm>
              <a:off x="1704042" y="3977383"/>
              <a:ext cx="1444246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D:\3. ICO\icon\钥匙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326" y="4155320"/>
              <a:ext cx="243234" cy="243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115549" y="3977383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Candy Encrypt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cxnSp>
        <p:nvCxnSpPr>
          <p:cNvPr id="26" name="直接箭头连接符 25"/>
          <p:cNvCxnSpPr/>
          <p:nvPr/>
        </p:nvCxnSpPr>
        <p:spPr>
          <a:xfrm flipH="1" flipV="1">
            <a:off x="1771971" y="4499094"/>
            <a:ext cx="1" cy="230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943761" y="4195414"/>
            <a:ext cx="31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747396" y="4206706"/>
            <a:ext cx="3102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4209141" y="4453859"/>
            <a:ext cx="0" cy="2788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7"/>
          <p:cNvSpPr>
            <a:spLocks noChangeAspect="1" noEditPoints="1"/>
          </p:cNvSpPr>
          <p:nvPr/>
        </p:nvSpPr>
        <p:spPr bwMode="auto">
          <a:xfrm>
            <a:off x="5896669" y="4005387"/>
            <a:ext cx="252850" cy="380054"/>
          </a:xfrm>
          <a:custGeom>
            <a:avLst/>
            <a:gdLst>
              <a:gd name="T0" fmla="*/ 164 w 206"/>
              <a:gd name="T1" fmla="*/ 132 h 310"/>
              <a:gd name="T2" fmla="*/ 175 w 206"/>
              <a:gd name="T3" fmla="*/ 46 h 310"/>
              <a:gd name="T4" fmla="*/ 159 w 206"/>
              <a:gd name="T5" fmla="*/ 34 h 310"/>
              <a:gd name="T6" fmla="*/ 161 w 206"/>
              <a:gd name="T7" fmla="*/ 53 h 310"/>
              <a:gd name="T8" fmla="*/ 144 w 206"/>
              <a:gd name="T9" fmla="*/ 129 h 310"/>
              <a:gd name="T10" fmla="*/ 140 w 206"/>
              <a:gd name="T11" fmla="*/ 132 h 310"/>
              <a:gd name="T12" fmla="*/ 135 w 206"/>
              <a:gd name="T13" fmla="*/ 136 h 310"/>
              <a:gd name="T14" fmla="*/ 129 w 206"/>
              <a:gd name="T15" fmla="*/ 138 h 310"/>
              <a:gd name="T16" fmla="*/ 123 w 206"/>
              <a:gd name="T17" fmla="*/ 141 h 310"/>
              <a:gd name="T18" fmla="*/ 117 w 206"/>
              <a:gd name="T19" fmla="*/ 142 h 310"/>
              <a:gd name="T20" fmla="*/ 110 w 206"/>
              <a:gd name="T21" fmla="*/ 144 h 310"/>
              <a:gd name="T22" fmla="*/ 103 w 206"/>
              <a:gd name="T23" fmla="*/ 144 h 310"/>
              <a:gd name="T24" fmla="*/ 95 w 206"/>
              <a:gd name="T25" fmla="*/ 144 h 310"/>
              <a:gd name="T26" fmla="*/ 88 w 206"/>
              <a:gd name="T27" fmla="*/ 142 h 310"/>
              <a:gd name="T28" fmla="*/ 82 w 206"/>
              <a:gd name="T29" fmla="*/ 141 h 310"/>
              <a:gd name="T30" fmla="*/ 76 w 206"/>
              <a:gd name="T31" fmla="*/ 138 h 310"/>
              <a:gd name="T32" fmla="*/ 71 w 206"/>
              <a:gd name="T33" fmla="*/ 136 h 310"/>
              <a:gd name="T34" fmla="*/ 66 w 206"/>
              <a:gd name="T35" fmla="*/ 132 h 310"/>
              <a:gd name="T36" fmla="*/ 61 w 206"/>
              <a:gd name="T37" fmla="*/ 129 h 310"/>
              <a:gd name="T38" fmla="*/ 103 w 206"/>
              <a:gd name="T39" fmla="*/ 16 h 310"/>
              <a:gd name="T40" fmla="*/ 138 w 206"/>
              <a:gd name="T41" fmla="*/ 27 h 310"/>
              <a:gd name="T42" fmla="*/ 147 w 206"/>
              <a:gd name="T43" fmla="*/ 13 h 310"/>
              <a:gd name="T44" fmla="*/ 137 w 206"/>
              <a:gd name="T45" fmla="*/ 8 h 310"/>
              <a:gd name="T46" fmla="*/ 23 w 206"/>
              <a:gd name="T47" fmla="*/ 80 h 310"/>
              <a:gd name="T48" fmla="*/ 16 w 206"/>
              <a:gd name="T49" fmla="*/ 154 h 310"/>
              <a:gd name="T50" fmla="*/ 0 w 206"/>
              <a:gd name="T51" fmla="*/ 288 h 310"/>
              <a:gd name="T52" fmla="*/ 186 w 206"/>
              <a:gd name="T53" fmla="*/ 310 h 310"/>
              <a:gd name="T54" fmla="*/ 206 w 206"/>
              <a:gd name="T55" fmla="*/ 196 h 310"/>
              <a:gd name="T56" fmla="*/ 190 w 206"/>
              <a:gd name="T57" fmla="*/ 288 h 310"/>
              <a:gd name="T58" fmla="*/ 169 w 206"/>
              <a:gd name="T59" fmla="*/ 294 h 310"/>
              <a:gd name="T60" fmla="*/ 161 w 206"/>
              <a:gd name="T61" fmla="*/ 188 h 310"/>
              <a:gd name="T62" fmla="*/ 153 w 206"/>
              <a:gd name="T63" fmla="*/ 294 h 310"/>
              <a:gd name="T64" fmla="*/ 52 w 206"/>
              <a:gd name="T65" fmla="*/ 196 h 310"/>
              <a:gd name="T66" fmla="*/ 36 w 206"/>
              <a:gd name="T67" fmla="*/ 196 h 310"/>
              <a:gd name="T68" fmla="*/ 20 w 206"/>
              <a:gd name="T69" fmla="*/ 294 h 310"/>
              <a:gd name="T70" fmla="*/ 16 w 206"/>
              <a:gd name="T71" fmla="*/ 196 h 310"/>
              <a:gd name="T72" fmla="*/ 54 w 206"/>
              <a:gd name="T73" fmla="*/ 143 h 310"/>
              <a:gd name="T74" fmla="*/ 69 w 206"/>
              <a:gd name="T75" fmla="*/ 153 h 310"/>
              <a:gd name="T76" fmla="*/ 74 w 206"/>
              <a:gd name="T77" fmla="*/ 155 h 310"/>
              <a:gd name="T78" fmla="*/ 81 w 206"/>
              <a:gd name="T79" fmla="*/ 157 h 310"/>
              <a:gd name="T80" fmla="*/ 88 w 206"/>
              <a:gd name="T81" fmla="*/ 159 h 310"/>
              <a:gd name="T82" fmla="*/ 95 w 206"/>
              <a:gd name="T83" fmla="*/ 160 h 310"/>
              <a:gd name="T84" fmla="*/ 110 w 206"/>
              <a:gd name="T85" fmla="*/ 160 h 310"/>
              <a:gd name="T86" fmla="*/ 118 w 206"/>
              <a:gd name="T87" fmla="*/ 159 h 310"/>
              <a:gd name="T88" fmla="*/ 125 w 206"/>
              <a:gd name="T89" fmla="*/ 157 h 310"/>
              <a:gd name="T90" fmla="*/ 131 w 206"/>
              <a:gd name="T91" fmla="*/ 155 h 310"/>
              <a:gd name="T92" fmla="*/ 136 w 206"/>
              <a:gd name="T93" fmla="*/ 153 h 310"/>
              <a:gd name="T94" fmla="*/ 152 w 206"/>
              <a:gd name="T95" fmla="*/ 143 h 310"/>
              <a:gd name="T96" fmla="*/ 190 w 206"/>
              <a:gd name="T97" fmla="*/ 196 h 31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06"/>
              <a:gd name="T148" fmla="*/ 0 h 310"/>
              <a:gd name="T149" fmla="*/ 206 w 206"/>
              <a:gd name="T150" fmla="*/ 310 h 31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06" h="310">
                <a:moveTo>
                  <a:pt x="190" y="154"/>
                </a:moveTo>
                <a:cubicBezTo>
                  <a:pt x="183" y="145"/>
                  <a:pt x="174" y="137"/>
                  <a:pt x="164" y="132"/>
                </a:cubicBezTo>
                <a:cubicBezTo>
                  <a:pt x="176" y="118"/>
                  <a:pt x="183" y="100"/>
                  <a:pt x="183" y="80"/>
                </a:cubicBezTo>
                <a:cubicBezTo>
                  <a:pt x="183" y="68"/>
                  <a:pt x="180" y="56"/>
                  <a:pt x="175" y="46"/>
                </a:cubicBezTo>
                <a:cubicBezTo>
                  <a:pt x="174" y="43"/>
                  <a:pt x="172" y="39"/>
                  <a:pt x="170" y="36"/>
                </a:cubicBezTo>
                <a:cubicBezTo>
                  <a:pt x="167" y="33"/>
                  <a:pt x="162" y="32"/>
                  <a:pt x="159" y="34"/>
                </a:cubicBezTo>
                <a:cubicBezTo>
                  <a:pt x="155" y="36"/>
                  <a:pt x="154" y="41"/>
                  <a:pt x="156" y="45"/>
                </a:cubicBezTo>
                <a:cubicBezTo>
                  <a:pt x="158" y="48"/>
                  <a:pt x="159" y="50"/>
                  <a:pt x="161" y="53"/>
                </a:cubicBezTo>
                <a:cubicBezTo>
                  <a:pt x="165" y="61"/>
                  <a:pt x="167" y="70"/>
                  <a:pt x="167" y="80"/>
                </a:cubicBezTo>
                <a:cubicBezTo>
                  <a:pt x="167" y="100"/>
                  <a:pt x="158" y="117"/>
                  <a:pt x="144" y="129"/>
                </a:cubicBezTo>
                <a:cubicBezTo>
                  <a:pt x="143" y="130"/>
                  <a:pt x="142" y="130"/>
                  <a:pt x="141" y="131"/>
                </a:cubicBezTo>
                <a:cubicBezTo>
                  <a:pt x="141" y="132"/>
                  <a:pt x="140" y="132"/>
                  <a:pt x="140" y="132"/>
                </a:cubicBezTo>
                <a:cubicBezTo>
                  <a:pt x="139" y="133"/>
                  <a:pt x="138" y="134"/>
                  <a:pt x="137" y="134"/>
                </a:cubicBezTo>
                <a:cubicBezTo>
                  <a:pt x="136" y="135"/>
                  <a:pt x="135" y="135"/>
                  <a:pt x="135" y="136"/>
                </a:cubicBezTo>
                <a:cubicBezTo>
                  <a:pt x="134" y="136"/>
                  <a:pt x="133" y="137"/>
                  <a:pt x="132" y="137"/>
                </a:cubicBezTo>
                <a:cubicBezTo>
                  <a:pt x="131" y="138"/>
                  <a:pt x="130" y="138"/>
                  <a:pt x="129" y="138"/>
                </a:cubicBezTo>
                <a:cubicBezTo>
                  <a:pt x="128" y="139"/>
                  <a:pt x="127" y="139"/>
                  <a:pt x="127" y="139"/>
                </a:cubicBezTo>
                <a:cubicBezTo>
                  <a:pt x="125" y="140"/>
                  <a:pt x="124" y="140"/>
                  <a:pt x="123" y="141"/>
                </a:cubicBezTo>
                <a:cubicBezTo>
                  <a:pt x="122" y="141"/>
                  <a:pt x="122" y="141"/>
                  <a:pt x="121" y="141"/>
                </a:cubicBezTo>
                <a:cubicBezTo>
                  <a:pt x="120" y="142"/>
                  <a:pt x="118" y="142"/>
                  <a:pt x="117" y="142"/>
                </a:cubicBezTo>
                <a:cubicBezTo>
                  <a:pt x="116" y="143"/>
                  <a:pt x="116" y="143"/>
                  <a:pt x="115" y="143"/>
                </a:cubicBezTo>
                <a:cubicBezTo>
                  <a:pt x="114" y="143"/>
                  <a:pt x="112" y="143"/>
                  <a:pt x="110" y="144"/>
                </a:cubicBezTo>
                <a:cubicBezTo>
                  <a:pt x="110" y="144"/>
                  <a:pt x="109" y="144"/>
                  <a:pt x="109" y="144"/>
                </a:cubicBezTo>
                <a:cubicBezTo>
                  <a:pt x="107" y="144"/>
                  <a:pt x="105" y="144"/>
                  <a:pt x="103" y="144"/>
                </a:cubicBezTo>
                <a:cubicBezTo>
                  <a:pt x="101" y="144"/>
                  <a:pt x="98" y="144"/>
                  <a:pt x="96" y="144"/>
                </a:cubicBezTo>
                <a:cubicBezTo>
                  <a:pt x="96" y="144"/>
                  <a:pt x="95" y="144"/>
                  <a:pt x="95" y="144"/>
                </a:cubicBezTo>
                <a:cubicBezTo>
                  <a:pt x="93" y="143"/>
                  <a:pt x="92" y="143"/>
                  <a:pt x="90" y="143"/>
                </a:cubicBezTo>
                <a:cubicBezTo>
                  <a:pt x="90" y="143"/>
                  <a:pt x="89" y="143"/>
                  <a:pt x="88" y="142"/>
                </a:cubicBezTo>
                <a:cubicBezTo>
                  <a:pt x="87" y="142"/>
                  <a:pt x="86" y="142"/>
                  <a:pt x="84" y="141"/>
                </a:cubicBezTo>
                <a:cubicBezTo>
                  <a:pt x="84" y="141"/>
                  <a:pt x="83" y="141"/>
                  <a:pt x="82" y="141"/>
                </a:cubicBezTo>
                <a:cubicBezTo>
                  <a:pt x="81" y="140"/>
                  <a:pt x="80" y="140"/>
                  <a:pt x="79" y="140"/>
                </a:cubicBezTo>
                <a:cubicBezTo>
                  <a:pt x="78" y="139"/>
                  <a:pt x="77" y="139"/>
                  <a:pt x="76" y="138"/>
                </a:cubicBezTo>
                <a:cubicBezTo>
                  <a:pt x="75" y="138"/>
                  <a:pt x="74" y="138"/>
                  <a:pt x="74" y="137"/>
                </a:cubicBezTo>
                <a:cubicBezTo>
                  <a:pt x="73" y="137"/>
                  <a:pt x="72" y="136"/>
                  <a:pt x="71" y="136"/>
                </a:cubicBezTo>
                <a:cubicBezTo>
                  <a:pt x="70" y="135"/>
                  <a:pt x="69" y="135"/>
                  <a:pt x="69" y="134"/>
                </a:cubicBezTo>
                <a:cubicBezTo>
                  <a:pt x="68" y="134"/>
                  <a:pt x="67" y="133"/>
                  <a:pt x="66" y="132"/>
                </a:cubicBezTo>
                <a:cubicBezTo>
                  <a:pt x="65" y="132"/>
                  <a:pt x="65" y="132"/>
                  <a:pt x="64" y="131"/>
                </a:cubicBezTo>
                <a:cubicBezTo>
                  <a:pt x="63" y="130"/>
                  <a:pt x="62" y="130"/>
                  <a:pt x="61" y="129"/>
                </a:cubicBezTo>
                <a:cubicBezTo>
                  <a:pt x="47" y="117"/>
                  <a:pt x="39" y="100"/>
                  <a:pt x="39" y="80"/>
                </a:cubicBezTo>
                <a:cubicBezTo>
                  <a:pt x="39" y="45"/>
                  <a:pt x="67" y="16"/>
                  <a:pt x="103" y="16"/>
                </a:cubicBezTo>
                <a:cubicBezTo>
                  <a:pt x="112" y="16"/>
                  <a:pt x="122" y="18"/>
                  <a:pt x="130" y="22"/>
                </a:cubicBezTo>
                <a:cubicBezTo>
                  <a:pt x="133" y="23"/>
                  <a:pt x="135" y="25"/>
                  <a:pt x="138" y="27"/>
                </a:cubicBezTo>
                <a:cubicBezTo>
                  <a:pt x="142" y="29"/>
                  <a:pt x="147" y="28"/>
                  <a:pt x="149" y="24"/>
                </a:cubicBezTo>
                <a:cubicBezTo>
                  <a:pt x="152" y="21"/>
                  <a:pt x="151" y="16"/>
                  <a:pt x="147" y="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4" y="11"/>
                  <a:pt x="140" y="9"/>
                  <a:pt x="137" y="8"/>
                </a:cubicBezTo>
                <a:cubicBezTo>
                  <a:pt x="126" y="3"/>
                  <a:pt x="115" y="0"/>
                  <a:pt x="103" y="0"/>
                </a:cubicBezTo>
                <a:cubicBezTo>
                  <a:pt x="58" y="0"/>
                  <a:pt x="23" y="36"/>
                  <a:pt x="23" y="80"/>
                </a:cubicBezTo>
                <a:cubicBezTo>
                  <a:pt x="23" y="100"/>
                  <a:pt x="30" y="118"/>
                  <a:pt x="41" y="132"/>
                </a:cubicBezTo>
                <a:cubicBezTo>
                  <a:pt x="31" y="137"/>
                  <a:pt x="23" y="145"/>
                  <a:pt x="16" y="154"/>
                </a:cubicBezTo>
                <a:cubicBezTo>
                  <a:pt x="6" y="166"/>
                  <a:pt x="0" y="181"/>
                  <a:pt x="0" y="196"/>
                </a:cubicBezTo>
                <a:cubicBezTo>
                  <a:pt x="0" y="224"/>
                  <a:pt x="0" y="288"/>
                  <a:pt x="0" y="288"/>
                </a:cubicBezTo>
                <a:cubicBezTo>
                  <a:pt x="0" y="300"/>
                  <a:pt x="8" y="310"/>
                  <a:pt x="20" y="310"/>
                </a:cubicBezTo>
                <a:cubicBezTo>
                  <a:pt x="186" y="310"/>
                  <a:pt x="186" y="310"/>
                  <a:pt x="186" y="310"/>
                </a:cubicBezTo>
                <a:cubicBezTo>
                  <a:pt x="197" y="310"/>
                  <a:pt x="206" y="300"/>
                  <a:pt x="206" y="288"/>
                </a:cubicBezTo>
                <a:cubicBezTo>
                  <a:pt x="206" y="288"/>
                  <a:pt x="206" y="224"/>
                  <a:pt x="206" y="196"/>
                </a:cubicBezTo>
                <a:cubicBezTo>
                  <a:pt x="206" y="181"/>
                  <a:pt x="199" y="166"/>
                  <a:pt x="190" y="154"/>
                </a:cubicBezTo>
                <a:close/>
                <a:moveTo>
                  <a:pt x="190" y="288"/>
                </a:moveTo>
                <a:cubicBezTo>
                  <a:pt x="190" y="292"/>
                  <a:pt x="187" y="294"/>
                  <a:pt x="186" y="294"/>
                </a:cubicBezTo>
                <a:cubicBezTo>
                  <a:pt x="169" y="294"/>
                  <a:pt x="169" y="294"/>
                  <a:pt x="169" y="294"/>
                </a:cubicBezTo>
                <a:cubicBezTo>
                  <a:pt x="169" y="196"/>
                  <a:pt x="169" y="196"/>
                  <a:pt x="169" y="196"/>
                </a:cubicBezTo>
                <a:cubicBezTo>
                  <a:pt x="169" y="191"/>
                  <a:pt x="166" y="188"/>
                  <a:pt x="161" y="188"/>
                </a:cubicBezTo>
                <a:cubicBezTo>
                  <a:pt x="157" y="188"/>
                  <a:pt x="153" y="191"/>
                  <a:pt x="153" y="196"/>
                </a:cubicBezTo>
                <a:cubicBezTo>
                  <a:pt x="153" y="294"/>
                  <a:pt x="153" y="294"/>
                  <a:pt x="153" y="294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2" y="196"/>
                  <a:pt x="52" y="196"/>
                  <a:pt x="52" y="196"/>
                </a:cubicBezTo>
                <a:cubicBezTo>
                  <a:pt x="52" y="191"/>
                  <a:pt x="48" y="188"/>
                  <a:pt x="44" y="188"/>
                </a:cubicBezTo>
                <a:cubicBezTo>
                  <a:pt x="39" y="188"/>
                  <a:pt x="36" y="191"/>
                  <a:pt x="36" y="196"/>
                </a:cubicBezTo>
                <a:cubicBezTo>
                  <a:pt x="36" y="294"/>
                  <a:pt x="36" y="294"/>
                  <a:pt x="36" y="294"/>
                </a:cubicBezTo>
                <a:cubicBezTo>
                  <a:pt x="20" y="294"/>
                  <a:pt x="20" y="294"/>
                  <a:pt x="20" y="294"/>
                </a:cubicBezTo>
                <a:cubicBezTo>
                  <a:pt x="18" y="294"/>
                  <a:pt x="16" y="292"/>
                  <a:pt x="16" y="288"/>
                </a:cubicBezTo>
                <a:cubicBezTo>
                  <a:pt x="16" y="288"/>
                  <a:pt x="16" y="224"/>
                  <a:pt x="16" y="196"/>
                </a:cubicBezTo>
                <a:cubicBezTo>
                  <a:pt x="16" y="186"/>
                  <a:pt x="20" y="174"/>
                  <a:pt x="28" y="163"/>
                </a:cubicBezTo>
                <a:cubicBezTo>
                  <a:pt x="35" y="154"/>
                  <a:pt x="45" y="147"/>
                  <a:pt x="54" y="143"/>
                </a:cubicBezTo>
                <a:cubicBezTo>
                  <a:pt x="54" y="144"/>
                  <a:pt x="54" y="144"/>
                  <a:pt x="54" y="144"/>
                </a:cubicBezTo>
                <a:cubicBezTo>
                  <a:pt x="59" y="147"/>
                  <a:pt x="64" y="150"/>
                  <a:pt x="69" y="153"/>
                </a:cubicBezTo>
                <a:cubicBezTo>
                  <a:pt x="69" y="153"/>
                  <a:pt x="70" y="153"/>
                  <a:pt x="70" y="153"/>
                </a:cubicBezTo>
                <a:cubicBezTo>
                  <a:pt x="72" y="154"/>
                  <a:pt x="73" y="154"/>
                  <a:pt x="74" y="155"/>
                </a:cubicBezTo>
                <a:cubicBezTo>
                  <a:pt x="75" y="155"/>
                  <a:pt x="76" y="156"/>
                  <a:pt x="77" y="156"/>
                </a:cubicBezTo>
                <a:cubicBezTo>
                  <a:pt x="78" y="156"/>
                  <a:pt x="80" y="157"/>
                  <a:pt x="81" y="157"/>
                </a:cubicBezTo>
                <a:cubicBezTo>
                  <a:pt x="82" y="157"/>
                  <a:pt x="83" y="158"/>
                  <a:pt x="85" y="158"/>
                </a:cubicBezTo>
                <a:cubicBezTo>
                  <a:pt x="86" y="158"/>
                  <a:pt x="87" y="159"/>
                  <a:pt x="88" y="159"/>
                </a:cubicBezTo>
                <a:cubicBezTo>
                  <a:pt x="89" y="159"/>
                  <a:pt x="91" y="159"/>
                  <a:pt x="93" y="159"/>
                </a:cubicBezTo>
                <a:cubicBezTo>
                  <a:pt x="93" y="160"/>
                  <a:pt x="94" y="160"/>
                  <a:pt x="95" y="160"/>
                </a:cubicBezTo>
                <a:cubicBezTo>
                  <a:pt x="98" y="160"/>
                  <a:pt x="100" y="160"/>
                  <a:pt x="103" y="160"/>
                </a:cubicBezTo>
                <a:cubicBezTo>
                  <a:pt x="105" y="160"/>
                  <a:pt x="108" y="160"/>
                  <a:pt x="110" y="160"/>
                </a:cubicBezTo>
                <a:cubicBezTo>
                  <a:pt x="111" y="160"/>
                  <a:pt x="112" y="160"/>
                  <a:pt x="113" y="159"/>
                </a:cubicBezTo>
                <a:cubicBezTo>
                  <a:pt x="114" y="159"/>
                  <a:pt x="116" y="159"/>
                  <a:pt x="118" y="159"/>
                </a:cubicBezTo>
                <a:cubicBezTo>
                  <a:pt x="119" y="159"/>
                  <a:pt x="120" y="158"/>
                  <a:pt x="121" y="158"/>
                </a:cubicBezTo>
                <a:cubicBezTo>
                  <a:pt x="122" y="158"/>
                  <a:pt x="123" y="157"/>
                  <a:pt x="125" y="157"/>
                </a:cubicBezTo>
                <a:cubicBezTo>
                  <a:pt x="126" y="157"/>
                  <a:pt x="127" y="156"/>
                  <a:pt x="128" y="156"/>
                </a:cubicBezTo>
                <a:cubicBezTo>
                  <a:pt x="129" y="156"/>
                  <a:pt x="130" y="155"/>
                  <a:pt x="131" y="155"/>
                </a:cubicBezTo>
                <a:cubicBezTo>
                  <a:pt x="132" y="154"/>
                  <a:pt x="134" y="154"/>
                  <a:pt x="135" y="153"/>
                </a:cubicBezTo>
                <a:cubicBezTo>
                  <a:pt x="135" y="153"/>
                  <a:pt x="136" y="153"/>
                  <a:pt x="136" y="153"/>
                </a:cubicBezTo>
                <a:cubicBezTo>
                  <a:pt x="142" y="150"/>
                  <a:pt x="146" y="147"/>
                  <a:pt x="151" y="144"/>
                </a:cubicBezTo>
                <a:cubicBezTo>
                  <a:pt x="151" y="144"/>
                  <a:pt x="151" y="144"/>
                  <a:pt x="152" y="143"/>
                </a:cubicBezTo>
                <a:cubicBezTo>
                  <a:pt x="161" y="147"/>
                  <a:pt x="170" y="154"/>
                  <a:pt x="177" y="163"/>
                </a:cubicBezTo>
                <a:cubicBezTo>
                  <a:pt x="185" y="174"/>
                  <a:pt x="190" y="186"/>
                  <a:pt x="190" y="196"/>
                </a:cubicBezTo>
                <a:cubicBezTo>
                  <a:pt x="190" y="224"/>
                  <a:pt x="190" y="288"/>
                  <a:pt x="190" y="288"/>
                </a:cubicBezTo>
                <a:close/>
              </a:path>
            </a:pathLst>
          </a:custGeom>
          <a:solidFill>
            <a:srgbClr val="D27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spcBef>
                <a:spcPct val="50000"/>
              </a:spcBef>
            </a:pPr>
            <a:endParaRPr lang="sv-SE" sz="2000">
              <a:solidFill>
                <a:schemeClr val="tx1"/>
              </a:solidFill>
              <a:ea typeface="MS PGothic" pitchFamily="34" charset="-128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6240433" y="4187472"/>
            <a:ext cx="649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6934545" y="3879318"/>
            <a:ext cx="1451652" cy="600541"/>
            <a:chOff x="1704042" y="3961617"/>
            <a:chExt cx="1451652" cy="600541"/>
          </a:xfrm>
        </p:grpSpPr>
        <p:sp>
          <p:nvSpPr>
            <p:cNvPr id="51" name="矩形 50"/>
            <p:cNvSpPr/>
            <p:nvPr/>
          </p:nvSpPr>
          <p:spPr>
            <a:xfrm>
              <a:off x="1704042" y="3977383"/>
              <a:ext cx="1010409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94825" y="3961617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电子</a:t>
              </a:r>
              <a:endPara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签名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cxnSp>
        <p:nvCxnSpPr>
          <p:cNvPr id="54" name="直接箭头连接符 53"/>
          <p:cNvCxnSpPr/>
          <p:nvPr/>
        </p:nvCxnSpPr>
        <p:spPr>
          <a:xfrm>
            <a:off x="8039345" y="4190489"/>
            <a:ext cx="649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8727789" y="3890218"/>
            <a:ext cx="1640844" cy="600541"/>
            <a:chOff x="1704042" y="3961617"/>
            <a:chExt cx="1640844" cy="600541"/>
          </a:xfrm>
        </p:grpSpPr>
        <p:sp>
          <p:nvSpPr>
            <p:cNvPr id="64" name="矩形 63"/>
            <p:cNvSpPr/>
            <p:nvPr/>
          </p:nvSpPr>
          <p:spPr>
            <a:xfrm>
              <a:off x="1704042" y="3977383"/>
              <a:ext cx="1010409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5" name="Picture 4" descr="D:\3. ICO\icon\钥匙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326" y="4155320"/>
              <a:ext cx="243234" cy="243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2084017" y="3961617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生成</a:t>
              </a:r>
              <a:endPara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私钥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0456560" y="3870588"/>
            <a:ext cx="1451652" cy="600541"/>
            <a:chOff x="1704042" y="3961617"/>
            <a:chExt cx="1451652" cy="600541"/>
          </a:xfrm>
        </p:grpSpPr>
        <p:sp>
          <p:nvSpPr>
            <p:cNvPr id="68" name="矩形 67"/>
            <p:cNvSpPr/>
            <p:nvPr/>
          </p:nvSpPr>
          <p:spPr>
            <a:xfrm>
              <a:off x="1704042" y="3977383"/>
              <a:ext cx="1010409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94825" y="3961617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生成</a:t>
              </a:r>
              <a:endPara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交易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cxnSp>
        <p:nvCxnSpPr>
          <p:cNvPr id="71" name="直接箭头连接符 70"/>
          <p:cNvCxnSpPr/>
          <p:nvPr/>
        </p:nvCxnSpPr>
        <p:spPr>
          <a:xfrm>
            <a:off x="9769730" y="4198371"/>
            <a:ext cx="6490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7418476" y="4543200"/>
            <a:ext cx="0" cy="644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6938227" y="5230139"/>
            <a:ext cx="1451652" cy="600541"/>
            <a:chOff x="1704042" y="3961617"/>
            <a:chExt cx="1451652" cy="600541"/>
          </a:xfrm>
        </p:grpSpPr>
        <p:sp>
          <p:nvSpPr>
            <p:cNvPr id="79" name="矩形 78"/>
            <p:cNvSpPr/>
            <p:nvPr/>
          </p:nvSpPr>
          <p:spPr>
            <a:xfrm>
              <a:off x="1704042" y="3977383"/>
              <a:ext cx="1010409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94825" y="3961617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区块</a:t>
              </a:r>
              <a:endPara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检索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cxnSp>
        <p:nvCxnSpPr>
          <p:cNvPr id="49" name="肘形连接符 48"/>
          <p:cNvCxnSpPr>
            <a:endCxn id="64" idx="2"/>
          </p:cNvCxnSpPr>
          <p:nvPr/>
        </p:nvCxnSpPr>
        <p:spPr>
          <a:xfrm flipV="1">
            <a:off x="7944954" y="4490759"/>
            <a:ext cx="1288040" cy="10317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039345" y="5203623"/>
            <a:ext cx="106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哈希输出</a:t>
            </a:r>
          </a:p>
        </p:txBody>
      </p:sp>
      <p:cxnSp>
        <p:nvCxnSpPr>
          <p:cNvPr id="84" name="直接箭头连接符 83"/>
          <p:cNvCxnSpPr/>
          <p:nvPr/>
        </p:nvCxnSpPr>
        <p:spPr>
          <a:xfrm>
            <a:off x="10961764" y="4533158"/>
            <a:ext cx="0" cy="644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10456039" y="5214373"/>
            <a:ext cx="1451652" cy="600541"/>
            <a:chOff x="1704042" y="3961617"/>
            <a:chExt cx="1451652" cy="600541"/>
          </a:xfrm>
        </p:grpSpPr>
        <p:sp>
          <p:nvSpPr>
            <p:cNvPr id="86" name="矩形 85"/>
            <p:cNvSpPr/>
            <p:nvPr/>
          </p:nvSpPr>
          <p:spPr>
            <a:xfrm>
              <a:off x="1704042" y="3977383"/>
              <a:ext cx="1010409" cy="5847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894825" y="3961617"/>
              <a:ext cx="1260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区块</a:t>
              </a:r>
              <a:endParaRPr lang="en-US" altLang="zh-CN" sz="1600" dirty="0" smtClean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写入</a:t>
              </a:r>
              <a:endParaRPr lang="zh-CN" altLang="en-US" sz="1600" dirty="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301877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API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抽象及演进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870276" y="5247130"/>
            <a:ext cx="10402085" cy="1217726"/>
            <a:chOff x="4067487" y="4903140"/>
            <a:chExt cx="10402085" cy="1545950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4067487" y="5231364"/>
              <a:ext cx="10402085" cy="1217726"/>
            </a:xfrm>
            <a:prstGeom prst="parallelogram">
              <a:avLst>
                <a:gd name="adj" fmla="val 1344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2000" tIns="0" rIns="0" bIns="0" anchor="ctr"/>
            <a:lstStyle/>
            <a:p>
              <a:endParaRPr lang="zh-CN" altLang="en-US"/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4067488" y="4903140"/>
              <a:ext cx="10102534" cy="1545950"/>
            </a:xfrm>
            <a:prstGeom prst="parallelogram">
              <a:avLst>
                <a:gd name="adj" fmla="val 87652"/>
              </a:avLst>
            </a:prstGeom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72000" tIns="0" rIns="0" bIns="0" anchor="ctr"/>
            <a:lstStyle/>
            <a:p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954994" y="2080001"/>
            <a:ext cx="43216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CandyAPI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功能层面支持用户的资产溯源、基于传递的重要性标识（支持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VIP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等额外激励）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CandySDK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：支持基于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GO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Node-JS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等不同语言的调用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91563" y="2067395"/>
            <a:ext cx="421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CandyAPI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支持中心化系统间的双向兑换，未来支持直接在中心化系统中进行消费识别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CandySDK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：未来封装成不同易用包，并支持社区维护和版本管理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0" name="AutoShape 27"/>
          <p:cNvSpPr>
            <a:spLocks noChangeArrowheads="1"/>
          </p:cNvSpPr>
          <p:nvPr/>
        </p:nvSpPr>
        <p:spPr bwMode="auto">
          <a:xfrm>
            <a:off x="5843587" y="2267693"/>
            <a:ext cx="504825" cy="455612"/>
          </a:xfrm>
          <a:prstGeom prst="rightArrow">
            <a:avLst>
              <a:gd name="adj1" fmla="val 54037"/>
              <a:gd name="adj2" fmla="val 56991"/>
            </a:avLst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rIns="72000" anchor="ctr"/>
          <a:lstStyle/>
          <a:p>
            <a:endParaRPr lang="zh-CN" altLang="en-US"/>
          </a:p>
        </p:txBody>
      </p:sp>
      <p:pic>
        <p:nvPicPr>
          <p:cNvPr id="49" name="Picture 1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185" y="4101731"/>
            <a:ext cx="762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799" y="4175521"/>
            <a:ext cx="765695" cy="64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924" y="4149029"/>
            <a:ext cx="772982" cy="67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6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634" y="4126405"/>
            <a:ext cx="11525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680151" y="5871759"/>
            <a:ext cx="6515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 </a:t>
            </a:r>
            <a:r>
              <a:rPr lang="en-US" altLang="zh-CN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API &amp; Candy SDK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2375" y="5780602"/>
            <a:ext cx="563919" cy="532396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2910868" y="438908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通信</a:t>
            </a:r>
          </a:p>
        </p:txBody>
      </p:sp>
      <p:sp>
        <p:nvSpPr>
          <p:cNvPr id="58" name="矩形 57"/>
          <p:cNvSpPr/>
          <p:nvPr/>
        </p:nvSpPr>
        <p:spPr>
          <a:xfrm>
            <a:off x="9543224" y="4388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内容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953362" y="438906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医疗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710861" y="433075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零售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62" name="上箭头 61"/>
          <p:cNvSpPr/>
          <p:nvPr/>
        </p:nvSpPr>
        <p:spPr>
          <a:xfrm>
            <a:off x="2492850" y="4971942"/>
            <a:ext cx="429512" cy="619620"/>
          </a:xfrm>
          <a:prstGeom prst="upArrow">
            <a:avLst/>
          </a:prstGeom>
          <a:solidFill>
            <a:srgbClr val="E6A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上箭头 62"/>
          <p:cNvSpPr/>
          <p:nvPr/>
        </p:nvSpPr>
        <p:spPr>
          <a:xfrm>
            <a:off x="4056659" y="4968378"/>
            <a:ext cx="429512" cy="619620"/>
          </a:xfrm>
          <a:prstGeom prst="upArrow">
            <a:avLst/>
          </a:prstGeom>
          <a:solidFill>
            <a:srgbClr val="E6A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上箭头 63"/>
          <p:cNvSpPr/>
          <p:nvPr/>
        </p:nvSpPr>
        <p:spPr>
          <a:xfrm>
            <a:off x="5790309" y="4987556"/>
            <a:ext cx="429512" cy="619620"/>
          </a:xfrm>
          <a:prstGeom prst="upArrow">
            <a:avLst/>
          </a:prstGeom>
          <a:solidFill>
            <a:srgbClr val="E6A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上箭头 64"/>
          <p:cNvSpPr/>
          <p:nvPr/>
        </p:nvSpPr>
        <p:spPr>
          <a:xfrm>
            <a:off x="7425191" y="4984117"/>
            <a:ext cx="429512" cy="619620"/>
          </a:xfrm>
          <a:prstGeom prst="upArrow">
            <a:avLst/>
          </a:prstGeom>
          <a:solidFill>
            <a:srgbClr val="E6A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上箭头 65"/>
          <p:cNvSpPr/>
          <p:nvPr/>
        </p:nvSpPr>
        <p:spPr>
          <a:xfrm>
            <a:off x="9100407" y="4987556"/>
            <a:ext cx="429512" cy="619620"/>
          </a:xfrm>
          <a:prstGeom prst="upArrow">
            <a:avLst/>
          </a:prstGeom>
          <a:solidFill>
            <a:srgbClr val="E6A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D:\3. ICO\icon\plan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196" y="4198829"/>
            <a:ext cx="756845" cy="59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6239072" y="431690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航空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5450219" y="2030944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rot="5400000">
            <a:off x="8541974" y="3777457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rot="10800000">
            <a:off x="5585162" y="5813429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rot="16200000">
            <a:off x="2638860" y="3777457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3361004" y="1981037"/>
            <a:ext cx="2011019" cy="1783572"/>
          </a:xfrm>
          <a:custGeom>
            <a:avLst/>
            <a:gdLst>
              <a:gd name="T0" fmla="*/ 628 w 919"/>
              <a:gd name="T1" fmla="*/ 659 h 814"/>
              <a:gd name="T2" fmla="*/ 628 w 919"/>
              <a:gd name="T3" fmla="*/ 618 h 814"/>
              <a:gd name="T4" fmla="*/ 723 w 919"/>
              <a:gd name="T5" fmla="*/ 454 h 814"/>
              <a:gd name="T6" fmla="*/ 758 w 919"/>
              <a:gd name="T7" fmla="*/ 434 h 814"/>
              <a:gd name="T8" fmla="*/ 912 w 919"/>
              <a:gd name="T9" fmla="*/ 434 h 814"/>
              <a:gd name="T10" fmla="*/ 907 w 919"/>
              <a:gd name="T11" fmla="*/ 367 h 814"/>
              <a:gd name="T12" fmla="*/ 718 w 919"/>
              <a:gd name="T13" fmla="*/ 40 h 814"/>
              <a:gd name="T14" fmla="*/ 648 w 919"/>
              <a:gd name="T15" fmla="*/ 0 h 814"/>
              <a:gd name="T16" fmla="*/ 271 w 919"/>
              <a:gd name="T17" fmla="*/ 0 h 814"/>
              <a:gd name="T18" fmla="*/ 201 w 919"/>
              <a:gd name="T19" fmla="*/ 40 h 814"/>
              <a:gd name="T20" fmla="*/ 13 w 919"/>
              <a:gd name="T21" fmla="*/ 367 h 814"/>
              <a:gd name="T22" fmla="*/ 13 w 919"/>
              <a:gd name="T23" fmla="*/ 447 h 814"/>
              <a:gd name="T24" fmla="*/ 201 w 919"/>
              <a:gd name="T25" fmla="*/ 774 h 814"/>
              <a:gd name="T26" fmla="*/ 271 w 919"/>
              <a:gd name="T27" fmla="*/ 814 h 814"/>
              <a:gd name="T28" fmla="*/ 648 w 919"/>
              <a:gd name="T29" fmla="*/ 814 h 814"/>
              <a:gd name="T30" fmla="*/ 704 w 919"/>
              <a:gd name="T31" fmla="*/ 791 h 814"/>
              <a:gd name="T32" fmla="*/ 628 w 919"/>
              <a:gd name="T33" fmla="*/ 659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9" h="814">
                <a:moveTo>
                  <a:pt x="628" y="659"/>
                </a:moveTo>
                <a:cubicBezTo>
                  <a:pt x="621" y="648"/>
                  <a:pt x="621" y="629"/>
                  <a:pt x="628" y="618"/>
                </a:cubicBezTo>
                <a:cubicBezTo>
                  <a:pt x="723" y="454"/>
                  <a:pt x="723" y="454"/>
                  <a:pt x="723" y="454"/>
                </a:cubicBezTo>
                <a:cubicBezTo>
                  <a:pt x="729" y="443"/>
                  <a:pt x="745" y="434"/>
                  <a:pt x="758" y="434"/>
                </a:cubicBezTo>
                <a:cubicBezTo>
                  <a:pt x="912" y="434"/>
                  <a:pt x="912" y="434"/>
                  <a:pt x="912" y="434"/>
                </a:cubicBezTo>
                <a:cubicBezTo>
                  <a:pt x="919" y="412"/>
                  <a:pt x="917" y="385"/>
                  <a:pt x="907" y="367"/>
                </a:cubicBezTo>
                <a:cubicBezTo>
                  <a:pt x="718" y="40"/>
                  <a:pt x="718" y="40"/>
                  <a:pt x="718" y="40"/>
                </a:cubicBezTo>
                <a:cubicBezTo>
                  <a:pt x="705" y="18"/>
                  <a:pt x="674" y="0"/>
                  <a:pt x="648" y="0"/>
                </a:cubicBezTo>
                <a:cubicBezTo>
                  <a:pt x="271" y="0"/>
                  <a:pt x="271" y="0"/>
                  <a:pt x="271" y="0"/>
                </a:cubicBezTo>
                <a:cubicBezTo>
                  <a:pt x="245" y="0"/>
                  <a:pt x="214" y="18"/>
                  <a:pt x="201" y="40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0" y="389"/>
                  <a:pt x="0" y="425"/>
                  <a:pt x="13" y="447"/>
                </a:cubicBezTo>
                <a:cubicBezTo>
                  <a:pt x="201" y="774"/>
                  <a:pt x="201" y="774"/>
                  <a:pt x="201" y="774"/>
                </a:cubicBezTo>
                <a:cubicBezTo>
                  <a:pt x="214" y="796"/>
                  <a:pt x="245" y="814"/>
                  <a:pt x="271" y="814"/>
                </a:cubicBezTo>
                <a:cubicBezTo>
                  <a:pt x="648" y="814"/>
                  <a:pt x="648" y="814"/>
                  <a:pt x="648" y="814"/>
                </a:cubicBezTo>
                <a:cubicBezTo>
                  <a:pt x="667" y="814"/>
                  <a:pt x="689" y="805"/>
                  <a:pt x="704" y="791"/>
                </a:cubicBezTo>
                <a:lnTo>
                  <a:pt x="628" y="659"/>
                </a:ln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4825047" y="2999805"/>
            <a:ext cx="895058" cy="793607"/>
          </a:xfrm>
          <a:custGeom>
            <a:avLst/>
            <a:gdLst>
              <a:gd name="T0" fmla="*/ 401 w 407"/>
              <a:gd name="T1" fmla="*/ 163 h 361"/>
              <a:gd name="T2" fmla="*/ 318 w 407"/>
              <a:gd name="T3" fmla="*/ 18 h 361"/>
              <a:gd name="T4" fmla="*/ 287 w 407"/>
              <a:gd name="T5" fmla="*/ 0 h 361"/>
              <a:gd name="T6" fmla="*/ 120 w 407"/>
              <a:gd name="T7" fmla="*/ 0 h 361"/>
              <a:gd name="T8" fmla="*/ 89 w 407"/>
              <a:gd name="T9" fmla="*/ 18 h 361"/>
              <a:gd name="T10" fmla="*/ 6 w 407"/>
              <a:gd name="T11" fmla="*/ 163 h 361"/>
              <a:gd name="T12" fmla="*/ 6 w 407"/>
              <a:gd name="T13" fmla="*/ 198 h 361"/>
              <a:gd name="T14" fmla="*/ 89 w 407"/>
              <a:gd name="T15" fmla="*/ 343 h 361"/>
              <a:gd name="T16" fmla="*/ 120 w 407"/>
              <a:gd name="T17" fmla="*/ 361 h 361"/>
              <a:gd name="T18" fmla="*/ 287 w 407"/>
              <a:gd name="T19" fmla="*/ 361 h 361"/>
              <a:gd name="T20" fmla="*/ 318 w 407"/>
              <a:gd name="T21" fmla="*/ 343 h 361"/>
              <a:gd name="T22" fmla="*/ 401 w 407"/>
              <a:gd name="T23" fmla="*/ 198 h 361"/>
              <a:gd name="T24" fmla="*/ 401 w 407"/>
              <a:gd name="T25" fmla="*/ 163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7" h="361">
                <a:moveTo>
                  <a:pt x="401" y="163"/>
                </a:moveTo>
                <a:cubicBezTo>
                  <a:pt x="318" y="18"/>
                  <a:pt x="318" y="18"/>
                  <a:pt x="318" y="18"/>
                </a:cubicBezTo>
                <a:cubicBezTo>
                  <a:pt x="312" y="8"/>
                  <a:pt x="298" y="0"/>
                  <a:pt x="28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09" y="0"/>
                  <a:pt x="95" y="8"/>
                  <a:pt x="89" y="18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72"/>
                  <a:pt x="0" y="189"/>
                  <a:pt x="6" y="198"/>
                </a:cubicBezTo>
                <a:cubicBezTo>
                  <a:pt x="89" y="343"/>
                  <a:pt x="89" y="343"/>
                  <a:pt x="89" y="343"/>
                </a:cubicBezTo>
                <a:cubicBezTo>
                  <a:pt x="95" y="353"/>
                  <a:pt x="109" y="361"/>
                  <a:pt x="120" y="361"/>
                </a:cubicBezTo>
                <a:cubicBezTo>
                  <a:pt x="287" y="361"/>
                  <a:pt x="287" y="361"/>
                  <a:pt x="287" y="361"/>
                </a:cubicBezTo>
                <a:cubicBezTo>
                  <a:pt x="298" y="361"/>
                  <a:pt x="312" y="353"/>
                  <a:pt x="318" y="343"/>
                </a:cubicBezTo>
                <a:cubicBezTo>
                  <a:pt x="401" y="198"/>
                  <a:pt x="401" y="198"/>
                  <a:pt x="401" y="198"/>
                </a:cubicBezTo>
                <a:cubicBezTo>
                  <a:pt x="407" y="189"/>
                  <a:pt x="407" y="172"/>
                  <a:pt x="401" y="163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 flipH="1">
            <a:off x="4942208" y="3080957"/>
            <a:ext cx="67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MS PGothic" panose="020B0600070205080204" pitchFamily="34" charset="-128"/>
                <a:cs typeface="Aharoni" panose="02010803020104030203" pitchFamily="2" charset="-79"/>
              </a:rPr>
              <a:t>01</a:t>
            </a:r>
            <a:endParaRPr lang="zh-CN" altLang="en-US" sz="400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5" name="Freeform 1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3945229" y="2553218"/>
            <a:ext cx="659590" cy="526001"/>
          </a:xfrm>
          <a:custGeom>
            <a:avLst/>
            <a:gdLst>
              <a:gd name="T0" fmla="*/ 1238 w 1238"/>
              <a:gd name="T1" fmla="*/ 579 h 986"/>
              <a:gd name="T2" fmla="*/ 424 w 1238"/>
              <a:gd name="T3" fmla="*/ 579 h 986"/>
              <a:gd name="T4" fmla="*/ 443 w 1238"/>
              <a:gd name="T5" fmla="*/ 209 h 986"/>
              <a:gd name="T6" fmla="*/ 357 w 1238"/>
              <a:gd name="T7" fmla="*/ 223 h 986"/>
              <a:gd name="T8" fmla="*/ 329 w 1238"/>
              <a:gd name="T9" fmla="*/ 254 h 986"/>
              <a:gd name="T10" fmla="*/ 441 w 1238"/>
              <a:gd name="T11" fmla="*/ 316 h 986"/>
              <a:gd name="T12" fmla="*/ 311 w 1238"/>
              <a:gd name="T13" fmla="*/ 0 h 986"/>
              <a:gd name="T14" fmla="*/ 311 w 1238"/>
              <a:gd name="T15" fmla="*/ 620 h 986"/>
              <a:gd name="T16" fmla="*/ 367 w 1238"/>
              <a:gd name="T17" fmla="*/ 550 h 986"/>
              <a:gd name="T18" fmla="*/ 329 w 1238"/>
              <a:gd name="T19" fmla="*/ 473 h 986"/>
              <a:gd name="T20" fmla="*/ 295 w 1238"/>
              <a:gd name="T21" fmla="*/ 516 h 986"/>
              <a:gd name="T22" fmla="*/ 168 w 1238"/>
              <a:gd name="T23" fmla="*/ 370 h 986"/>
              <a:gd name="T24" fmla="*/ 295 w 1238"/>
              <a:gd name="T25" fmla="*/ 410 h 986"/>
              <a:gd name="T26" fmla="*/ 229 w 1238"/>
              <a:gd name="T27" fmla="*/ 307 h 986"/>
              <a:gd name="T28" fmla="*/ 295 w 1238"/>
              <a:gd name="T29" fmla="*/ 127 h 986"/>
              <a:gd name="T30" fmla="*/ 329 w 1238"/>
              <a:gd name="T31" fmla="*/ 104 h 986"/>
              <a:gd name="T32" fmla="*/ 443 w 1238"/>
              <a:gd name="T33" fmla="*/ 209 h 986"/>
              <a:gd name="T34" fmla="*/ 295 w 1238"/>
              <a:gd name="T35" fmla="*/ 186 h 986"/>
              <a:gd name="T36" fmla="*/ 295 w 1238"/>
              <a:gd name="T37" fmla="*/ 245 h 986"/>
              <a:gd name="T38" fmla="*/ 329 w 1238"/>
              <a:gd name="T39" fmla="*/ 413 h 986"/>
              <a:gd name="T40" fmla="*/ 357 w 1238"/>
              <a:gd name="T41" fmla="*/ 398 h 986"/>
              <a:gd name="T42" fmla="*/ 359 w 1238"/>
              <a:gd name="T43" fmla="*/ 356 h 986"/>
              <a:gd name="T44" fmla="*/ 329 w 1238"/>
              <a:gd name="T45" fmla="*/ 413 h 986"/>
              <a:gd name="T46" fmla="*/ 854 w 1238"/>
              <a:gd name="T47" fmla="*/ 713 h 986"/>
              <a:gd name="T48" fmla="*/ 904 w 1238"/>
              <a:gd name="T49" fmla="*/ 665 h 986"/>
              <a:gd name="T50" fmla="*/ 854 w 1238"/>
              <a:gd name="T51" fmla="*/ 617 h 986"/>
              <a:gd name="T52" fmla="*/ 810 w 1238"/>
              <a:gd name="T53" fmla="*/ 416 h 986"/>
              <a:gd name="T54" fmla="*/ 784 w 1238"/>
              <a:gd name="T55" fmla="*/ 477 h 986"/>
              <a:gd name="T56" fmla="*/ 810 w 1238"/>
              <a:gd name="T57" fmla="*/ 416 h 986"/>
              <a:gd name="T58" fmla="*/ 1004 w 1238"/>
              <a:gd name="T59" fmla="*/ 447 h 986"/>
              <a:gd name="T60" fmla="*/ 854 w 1238"/>
              <a:gd name="T61" fmla="*/ 418 h 986"/>
              <a:gd name="T62" fmla="*/ 977 w 1238"/>
              <a:gd name="T63" fmla="*/ 557 h 986"/>
              <a:gd name="T64" fmla="*/ 854 w 1238"/>
              <a:gd name="T65" fmla="*/ 792 h 986"/>
              <a:gd name="T66" fmla="*/ 810 w 1238"/>
              <a:gd name="T67" fmla="*/ 849 h 986"/>
              <a:gd name="T68" fmla="*/ 643 w 1238"/>
              <a:gd name="T69" fmla="*/ 658 h 986"/>
              <a:gd name="T70" fmla="*/ 810 w 1238"/>
              <a:gd name="T71" fmla="*/ 710 h 986"/>
              <a:gd name="T72" fmla="*/ 724 w 1238"/>
              <a:gd name="T73" fmla="*/ 575 h 986"/>
              <a:gd name="T74" fmla="*/ 810 w 1238"/>
              <a:gd name="T75" fmla="*/ 339 h 986"/>
              <a:gd name="T76" fmla="*/ 854 w 1238"/>
              <a:gd name="T77" fmla="*/ 309 h 986"/>
              <a:gd name="T78" fmla="*/ 1004 w 1238"/>
              <a:gd name="T79" fmla="*/ 44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8" h="986">
                <a:moveTo>
                  <a:pt x="831" y="172"/>
                </a:moveTo>
                <a:cubicBezTo>
                  <a:pt x="1055" y="172"/>
                  <a:pt x="1238" y="354"/>
                  <a:pt x="1238" y="579"/>
                </a:cubicBezTo>
                <a:cubicBezTo>
                  <a:pt x="1238" y="804"/>
                  <a:pt x="1055" y="986"/>
                  <a:pt x="831" y="986"/>
                </a:cubicBezTo>
                <a:cubicBezTo>
                  <a:pt x="606" y="986"/>
                  <a:pt x="424" y="804"/>
                  <a:pt x="424" y="579"/>
                </a:cubicBezTo>
                <a:cubicBezTo>
                  <a:pt x="424" y="354"/>
                  <a:pt x="606" y="172"/>
                  <a:pt x="831" y="172"/>
                </a:cubicBezTo>
                <a:close/>
                <a:moveTo>
                  <a:pt x="443" y="209"/>
                </a:moveTo>
                <a:lnTo>
                  <a:pt x="443" y="209"/>
                </a:lnTo>
                <a:lnTo>
                  <a:pt x="357" y="223"/>
                </a:lnTo>
                <a:cubicBezTo>
                  <a:pt x="350" y="204"/>
                  <a:pt x="346" y="197"/>
                  <a:pt x="329" y="187"/>
                </a:cubicBezTo>
                <a:lnTo>
                  <a:pt x="329" y="254"/>
                </a:lnTo>
                <a:cubicBezTo>
                  <a:pt x="375" y="266"/>
                  <a:pt x="406" y="279"/>
                  <a:pt x="422" y="293"/>
                </a:cubicBezTo>
                <a:cubicBezTo>
                  <a:pt x="430" y="300"/>
                  <a:pt x="436" y="308"/>
                  <a:pt x="441" y="316"/>
                </a:cubicBezTo>
                <a:cubicBezTo>
                  <a:pt x="480" y="260"/>
                  <a:pt x="533" y="215"/>
                  <a:pt x="594" y="185"/>
                </a:cubicBezTo>
                <a:cubicBezTo>
                  <a:pt x="546" y="76"/>
                  <a:pt x="437" y="0"/>
                  <a:pt x="311" y="0"/>
                </a:cubicBezTo>
                <a:cubicBezTo>
                  <a:pt x="139" y="0"/>
                  <a:pt x="0" y="139"/>
                  <a:pt x="0" y="310"/>
                </a:cubicBezTo>
                <a:cubicBezTo>
                  <a:pt x="0" y="481"/>
                  <a:pt x="139" y="620"/>
                  <a:pt x="311" y="620"/>
                </a:cubicBezTo>
                <a:cubicBezTo>
                  <a:pt x="331" y="620"/>
                  <a:pt x="352" y="618"/>
                  <a:pt x="372" y="614"/>
                </a:cubicBezTo>
                <a:cubicBezTo>
                  <a:pt x="368" y="593"/>
                  <a:pt x="367" y="572"/>
                  <a:pt x="367" y="550"/>
                </a:cubicBezTo>
                <a:cubicBezTo>
                  <a:pt x="367" y="521"/>
                  <a:pt x="370" y="493"/>
                  <a:pt x="376" y="465"/>
                </a:cubicBezTo>
                <a:cubicBezTo>
                  <a:pt x="361" y="470"/>
                  <a:pt x="345" y="472"/>
                  <a:pt x="329" y="473"/>
                </a:cubicBezTo>
                <a:lnTo>
                  <a:pt x="329" y="516"/>
                </a:lnTo>
                <a:lnTo>
                  <a:pt x="295" y="516"/>
                </a:lnTo>
                <a:lnTo>
                  <a:pt x="295" y="473"/>
                </a:lnTo>
                <a:cubicBezTo>
                  <a:pt x="226" y="467"/>
                  <a:pt x="180" y="440"/>
                  <a:pt x="168" y="370"/>
                </a:cubicBezTo>
                <a:lnTo>
                  <a:pt x="261" y="359"/>
                </a:lnTo>
                <a:cubicBezTo>
                  <a:pt x="265" y="385"/>
                  <a:pt x="271" y="398"/>
                  <a:pt x="295" y="410"/>
                </a:cubicBezTo>
                <a:lnTo>
                  <a:pt x="295" y="329"/>
                </a:lnTo>
                <a:cubicBezTo>
                  <a:pt x="264" y="320"/>
                  <a:pt x="242" y="313"/>
                  <a:pt x="229" y="307"/>
                </a:cubicBezTo>
                <a:cubicBezTo>
                  <a:pt x="173" y="279"/>
                  <a:pt x="166" y="200"/>
                  <a:pt x="210" y="157"/>
                </a:cubicBezTo>
                <a:cubicBezTo>
                  <a:pt x="229" y="139"/>
                  <a:pt x="257" y="129"/>
                  <a:pt x="295" y="127"/>
                </a:cubicBezTo>
                <a:lnTo>
                  <a:pt x="295" y="104"/>
                </a:lnTo>
                <a:lnTo>
                  <a:pt x="329" y="104"/>
                </a:lnTo>
                <a:lnTo>
                  <a:pt x="329" y="127"/>
                </a:lnTo>
                <a:cubicBezTo>
                  <a:pt x="384" y="130"/>
                  <a:pt x="430" y="151"/>
                  <a:pt x="443" y="209"/>
                </a:cubicBezTo>
                <a:close/>
                <a:moveTo>
                  <a:pt x="295" y="186"/>
                </a:moveTo>
                <a:lnTo>
                  <a:pt x="295" y="186"/>
                </a:lnTo>
                <a:cubicBezTo>
                  <a:pt x="274" y="193"/>
                  <a:pt x="259" y="212"/>
                  <a:pt x="275" y="233"/>
                </a:cubicBezTo>
                <a:cubicBezTo>
                  <a:pt x="279" y="238"/>
                  <a:pt x="285" y="242"/>
                  <a:pt x="295" y="245"/>
                </a:cubicBezTo>
                <a:lnTo>
                  <a:pt x="295" y="186"/>
                </a:lnTo>
                <a:close/>
                <a:moveTo>
                  <a:pt x="329" y="413"/>
                </a:moveTo>
                <a:lnTo>
                  <a:pt x="329" y="413"/>
                </a:lnTo>
                <a:cubicBezTo>
                  <a:pt x="342" y="410"/>
                  <a:pt x="351" y="405"/>
                  <a:pt x="357" y="398"/>
                </a:cubicBezTo>
                <a:cubicBezTo>
                  <a:pt x="363" y="392"/>
                  <a:pt x="366" y="384"/>
                  <a:pt x="366" y="376"/>
                </a:cubicBezTo>
                <a:cubicBezTo>
                  <a:pt x="366" y="368"/>
                  <a:pt x="364" y="362"/>
                  <a:pt x="359" y="356"/>
                </a:cubicBezTo>
                <a:cubicBezTo>
                  <a:pt x="354" y="350"/>
                  <a:pt x="344" y="344"/>
                  <a:pt x="329" y="339"/>
                </a:cubicBezTo>
                <a:lnTo>
                  <a:pt x="329" y="413"/>
                </a:lnTo>
                <a:close/>
                <a:moveTo>
                  <a:pt x="854" y="713"/>
                </a:moveTo>
                <a:lnTo>
                  <a:pt x="854" y="713"/>
                </a:lnTo>
                <a:cubicBezTo>
                  <a:pt x="871" y="710"/>
                  <a:pt x="884" y="703"/>
                  <a:pt x="892" y="695"/>
                </a:cubicBezTo>
                <a:cubicBezTo>
                  <a:pt x="900" y="686"/>
                  <a:pt x="904" y="676"/>
                  <a:pt x="904" y="665"/>
                </a:cubicBezTo>
                <a:cubicBezTo>
                  <a:pt x="904" y="656"/>
                  <a:pt x="901" y="647"/>
                  <a:pt x="894" y="639"/>
                </a:cubicBezTo>
                <a:cubicBezTo>
                  <a:pt x="887" y="631"/>
                  <a:pt x="874" y="624"/>
                  <a:pt x="854" y="617"/>
                </a:cubicBezTo>
                <a:lnTo>
                  <a:pt x="854" y="713"/>
                </a:lnTo>
                <a:close/>
                <a:moveTo>
                  <a:pt x="810" y="416"/>
                </a:moveTo>
                <a:lnTo>
                  <a:pt x="810" y="416"/>
                </a:lnTo>
                <a:cubicBezTo>
                  <a:pt x="783" y="426"/>
                  <a:pt x="763" y="451"/>
                  <a:pt x="784" y="477"/>
                </a:cubicBezTo>
                <a:cubicBezTo>
                  <a:pt x="789" y="484"/>
                  <a:pt x="798" y="489"/>
                  <a:pt x="810" y="494"/>
                </a:cubicBezTo>
                <a:lnTo>
                  <a:pt x="810" y="416"/>
                </a:lnTo>
                <a:close/>
                <a:moveTo>
                  <a:pt x="1004" y="447"/>
                </a:moveTo>
                <a:lnTo>
                  <a:pt x="1004" y="447"/>
                </a:lnTo>
                <a:lnTo>
                  <a:pt x="892" y="464"/>
                </a:lnTo>
                <a:cubicBezTo>
                  <a:pt x="883" y="440"/>
                  <a:pt x="877" y="430"/>
                  <a:pt x="854" y="418"/>
                </a:cubicBezTo>
                <a:lnTo>
                  <a:pt x="854" y="505"/>
                </a:lnTo>
                <a:cubicBezTo>
                  <a:pt x="916" y="521"/>
                  <a:pt x="956" y="539"/>
                  <a:pt x="977" y="557"/>
                </a:cubicBezTo>
                <a:cubicBezTo>
                  <a:pt x="1043" y="616"/>
                  <a:pt x="1024" y="719"/>
                  <a:pt x="953" y="765"/>
                </a:cubicBezTo>
                <a:cubicBezTo>
                  <a:pt x="925" y="783"/>
                  <a:pt x="892" y="791"/>
                  <a:pt x="854" y="792"/>
                </a:cubicBezTo>
                <a:lnTo>
                  <a:pt x="854" y="849"/>
                </a:lnTo>
                <a:lnTo>
                  <a:pt x="810" y="849"/>
                </a:lnTo>
                <a:lnTo>
                  <a:pt x="810" y="792"/>
                </a:lnTo>
                <a:cubicBezTo>
                  <a:pt x="720" y="784"/>
                  <a:pt x="660" y="750"/>
                  <a:pt x="643" y="658"/>
                </a:cubicBezTo>
                <a:lnTo>
                  <a:pt x="765" y="644"/>
                </a:lnTo>
                <a:cubicBezTo>
                  <a:pt x="772" y="677"/>
                  <a:pt x="779" y="695"/>
                  <a:pt x="810" y="710"/>
                </a:cubicBezTo>
                <a:lnTo>
                  <a:pt x="810" y="604"/>
                </a:lnTo>
                <a:cubicBezTo>
                  <a:pt x="770" y="593"/>
                  <a:pt x="741" y="583"/>
                  <a:pt x="724" y="575"/>
                </a:cubicBezTo>
                <a:cubicBezTo>
                  <a:pt x="650" y="539"/>
                  <a:pt x="641" y="434"/>
                  <a:pt x="699" y="379"/>
                </a:cubicBezTo>
                <a:cubicBezTo>
                  <a:pt x="724" y="355"/>
                  <a:pt x="761" y="341"/>
                  <a:pt x="810" y="339"/>
                </a:cubicBezTo>
                <a:lnTo>
                  <a:pt x="810" y="309"/>
                </a:lnTo>
                <a:lnTo>
                  <a:pt x="854" y="309"/>
                </a:lnTo>
                <a:lnTo>
                  <a:pt x="854" y="339"/>
                </a:lnTo>
                <a:cubicBezTo>
                  <a:pt x="927" y="343"/>
                  <a:pt x="987" y="370"/>
                  <a:pt x="1004" y="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7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 flipV="1">
            <a:off x="6861898" y="4460373"/>
            <a:ext cx="2011018" cy="1783572"/>
          </a:xfrm>
          <a:custGeom>
            <a:avLst/>
            <a:gdLst>
              <a:gd name="T0" fmla="*/ 628 w 919"/>
              <a:gd name="T1" fmla="*/ 659 h 814"/>
              <a:gd name="T2" fmla="*/ 628 w 919"/>
              <a:gd name="T3" fmla="*/ 618 h 814"/>
              <a:gd name="T4" fmla="*/ 723 w 919"/>
              <a:gd name="T5" fmla="*/ 454 h 814"/>
              <a:gd name="T6" fmla="*/ 758 w 919"/>
              <a:gd name="T7" fmla="*/ 434 h 814"/>
              <a:gd name="T8" fmla="*/ 912 w 919"/>
              <a:gd name="T9" fmla="*/ 434 h 814"/>
              <a:gd name="T10" fmla="*/ 907 w 919"/>
              <a:gd name="T11" fmla="*/ 367 h 814"/>
              <a:gd name="T12" fmla="*/ 718 w 919"/>
              <a:gd name="T13" fmla="*/ 40 h 814"/>
              <a:gd name="T14" fmla="*/ 648 w 919"/>
              <a:gd name="T15" fmla="*/ 0 h 814"/>
              <a:gd name="T16" fmla="*/ 271 w 919"/>
              <a:gd name="T17" fmla="*/ 0 h 814"/>
              <a:gd name="T18" fmla="*/ 201 w 919"/>
              <a:gd name="T19" fmla="*/ 40 h 814"/>
              <a:gd name="T20" fmla="*/ 13 w 919"/>
              <a:gd name="T21" fmla="*/ 367 h 814"/>
              <a:gd name="T22" fmla="*/ 13 w 919"/>
              <a:gd name="T23" fmla="*/ 447 h 814"/>
              <a:gd name="T24" fmla="*/ 201 w 919"/>
              <a:gd name="T25" fmla="*/ 774 h 814"/>
              <a:gd name="T26" fmla="*/ 271 w 919"/>
              <a:gd name="T27" fmla="*/ 814 h 814"/>
              <a:gd name="T28" fmla="*/ 648 w 919"/>
              <a:gd name="T29" fmla="*/ 814 h 814"/>
              <a:gd name="T30" fmla="*/ 704 w 919"/>
              <a:gd name="T31" fmla="*/ 791 h 814"/>
              <a:gd name="T32" fmla="*/ 628 w 919"/>
              <a:gd name="T33" fmla="*/ 659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9" h="814">
                <a:moveTo>
                  <a:pt x="628" y="659"/>
                </a:moveTo>
                <a:cubicBezTo>
                  <a:pt x="621" y="648"/>
                  <a:pt x="621" y="629"/>
                  <a:pt x="628" y="618"/>
                </a:cubicBezTo>
                <a:cubicBezTo>
                  <a:pt x="723" y="454"/>
                  <a:pt x="723" y="454"/>
                  <a:pt x="723" y="454"/>
                </a:cubicBezTo>
                <a:cubicBezTo>
                  <a:pt x="729" y="443"/>
                  <a:pt x="745" y="434"/>
                  <a:pt x="758" y="434"/>
                </a:cubicBezTo>
                <a:cubicBezTo>
                  <a:pt x="912" y="434"/>
                  <a:pt x="912" y="434"/>
                  <a:pt x="912" y="434"/>
                </a:cubicBezTo>
                <a:cubicBezTo>
                  <a:pt x="919" y="412"/>
                  <a:pt x="917" y="385"/>
                  <a:pt x="907" y="367"/>
                </a:cubicBezTo>
                <a:cubicBezTo>
                  <a:pt x="718" y="40"/>
                  <a:pt x="718" y="40"/>
                  <a:pt x="718" y="40"/>
                </a:cubicBezTo>
                <a:cubicBezTo>
                  <a:pt x="705" y="18"/>
                  <a:pt x="674" y="0"/>
                  <a:pt x="648" y="0"/>
                </a:cubicBezTo>
                <a:cubicBezTo>
                  <a:pt x="271" y="0"/>
                  <a:pt x="271" y="0"/>
                  <a:pt x="271" y="0"/>
                </a:cubicBezTo>
                <a:cubicBezTo>
                  <a:pt x="245" y="0"/>
                  <a:pt x="214" y="18"/>
                  <a:pt x="201" y="40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0" y="389"/>
                  <a:pt x="0" y="425"/>
                  <a:pt x="13" y="447"/>
                </a:cubicBezTo>
                <a:cubicBezTo>
                  <a:pt x="201" y="774"/>
                  <a:pt x="201" y="774"/>
                  <a:pt x="201" y="774"/>
                </a:cubicBezTo>
                <a:cubicBezTo>
                  <a:pt x="214" y="796"/>
                  <a:pt x="245" y="814"/>
                  <a:pt x="271" y="814"/>
                </a:cubicBezTo>
                <a:cubicBezTo>
                  <a:pt x="648" y="814"/>
                  <a:pt x="648" y="814"/>
                  <a:pt x="648" y="814"/>
                </a:cubicBezTo>
                <a:cubicBezTo>
                  <a:pt x="667" y="814"/>
                  <a:pt x="689" y="805"/>
                  <a:pt x="704" y="791"/>
                </a:cubicBezTo>
                <a:lnTo>
                  <a:pt x="628" y="659"/>
                </a:ln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 flipV="1">
            <a:off x="6513816" y="4431570"/>
            <a:ext cx="895058" cy="793607"/>
          </a:xfrm>
          <a:custGeom>
            <a:avLst/>
            <a:gdLst>
              <a:gd name="T0" fmla="*/ 401 w 407"/>
              <a:gd name="T1" fmla="*/ 163 h 361"/>
              <a:gd name="T2" fmla="*/ 318 w 407"/>
              <a:gd name="T3" fmla="*/ 18 h 361"/>
              <a:gd name="T4" fmla="*/ 287 w 407"/>
              <a:gd name="T5" fmla="*/ 0 h 361"/>
              <a:gd name="T6" fmla="*/ 120 w 407"/>
              <a:gd name="T7" fmla="*/ 0 h 361"/>
              <a:gd name="T8" fmla="*/ 89 w 407"/>
              <a:gd name="T9" fmla="*/ 18 h 361"/>
              <a:gd name="T10" fmla="*/ 6 w 407"/>
              <a:gd name="T11" fmla="*/ 163 h 361"/>
              <a:gd name="T12" fmla="*/ 6 w 407"/>
              <a:gd name="T13" fmla="*/ 198 h 361"/>
              <a:gd name="T14" fmla="*/ 89 w 407"/>
              <a:gd name="T15" fmla="*/ 343 h 361"/>
              <a:gd name="T16" fmla="*/ 120 w 407"/>
              <a:gd name="T17" fmla="*/ 361 h 361"/>
              <a:gd name="T18" fmla="*/ 287 w 407"/>
              <a:gd name="T19" fmla="*/ 361 h 361"/>
              <a:gd name="T20" fmla="*/ 318 w 407"/>
              <a:gd name="T21" fmla="*/ 343 h 361"/>
              <a:gd name="T22" fmla="*/ 401 w 407"/>
              <a:gd name="T23" fmla="*/ 198 h 361"/>
              <a:gd name="T24" fmla="*/ 401 w 407"/>
              <a:gd name="T25" fmla="*/ 163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7" h="361">
                <a:moveTo>
                  <a:pt x="401" y="163"/>
                </a:moveTo>
                <a:cubicBezTo>
                  <a:pt x="318" y="18"/>
                  <a:pt x="318" y="18"/>
                  <a:pt x="318" y="18"/>
                </a:cubicBezTo>
                <a:cubicBezTo>
                  <a:pt x="312" y="8"/>
                  <a:pt x="298" y="0"/>
                  <a:pt x="28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09" y="0"/>
                  <a:pt x="95" y="8"/>
                  <a:pt x="89" y="18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72"/>
                  <a:pt x="0" y="189"/>
                  <a:pt x="6" y="198"/>
                </a:cubicBezTo>
                <a:cubicBezTo>
                  <a:pt x="89" y="343"/>
                  <a:pt x="89" y="343"/>
                  <a:pt x="89" y="343"/>
                </a:cubicBezTo>
                <a:cubicBezTo>
                  <a:pt x="95" y="353"/>
                  <a:pt x="109" y="361"/>
                  <a:pt x="120" y="361"/>
                </a:cubicBezTo>
                <a:cubicBezTo>
                  <a:pt x="287" y="361"/>
                  <a:pt x="287" y="361"/>
                  <a:pt x="287" y="361"/>
                </a:cubicBezTo>
                <a:cubicBezTo>
                  <a:pt x="298" y="361"/>
                  <a:pt x="312" y="353"/>
                  <a:pt x="318" y="343"/>
                </a:cubicBezTo>
                <a:cubicBezTo>
                  <a:pt x="401" y="198"/>
                  <a:pt x="401" y="198"/>
                  <a:pt x="401" y="198"/>
                </a:cubicBezTo>
                <a:cubicBezTo>
                  <a:pt x="407" y="189"/>
                  <a:pt x="407" y="172"/>
                  <a:pt x="401" y="163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文本框 2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 flipH="1">
            <a:off x="6622379" y="4489176"/>
            <a:ext cx="67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MS PGothic" panose="020B0600070205080204" pitchFamily="34" charset="-128"/>
                <a:cs typeface="Aharoni" panose="02010803020104030203" pitchFamily="2" charset="-79"/>
              </a:rPr>
              <a:t>04</a:t>
            </a:r>
            <a:endParaRPr lang="zh-CN" altLang="en-US" sz="400" dirty="0">
              <a:solidFill>
                <a:schemeClr val="bg1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0" name="Freeform 4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7682055" y="5025565"/>
            <a:ext cx="520531" cy="498252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4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6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50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1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1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1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6"/>
                  <a:pt x="421" y="229"/>
                  <a:pt x="420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6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6"/>
                  <a:pt x="411" y="249"/>
                </a:cubicBezTo>
                <a:cubicBezTo>
                  <a:pt x="411" y="249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4"/>
                  <a:pt x="412" y="295"/>
                </a:cubicBezTo>
                <a:cubicBezTo>
                  <a:pt x="414" y="298"/>
                  <a:pt x="415" y="301"/>
                  <a:pt x="417" y="304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1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6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0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50" y="232"/>
                  <a:pt x="250" y="270"/>
                </a:cubicBezTo>
                <a:cubicBezTo>
                  <a:pt x="250" y="278"/>
                  <a:pt x="249" y="285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2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7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2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0"/>
                  <a:pt x="353" y="391"/>
                  <a:pt x="353" y="391"/>
                </a:cubicBezTo>
                <a:cubicBezTo>
                  <a:pt x="337" y="409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1" y="340"/>
                </a:moveTo>
                <a:lnTo>
                  <a:pt x="151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4"/>
                </a:cubicBezTo>
                <a:cubicBezTo>
                  <a:pt x="213" y="301"/>
                  <a:pt x="214" y="298"/>
                  <a:pt x="216" y="295"/>
                </a:cubicBezTo>
                <a:cubicBezTo>
                  <a:pt x="216" y="294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2"/>
                  <a:pt x="219" y="282"/>
                  <a:pt x="219" y="281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2"/>
                  <a:pt x="217" y="250"/>
                </a:cubicBezTo>
                <a:cubicBezTo>
                  <a:pt x="217" y="249"/>
                  <a:pt x="217" y="249"/>
                  <a:pt x="217" y="249"/>
                </a:cubicBezTo>
                <a:cubicBezTo>
                  <a:pt x="216" y="246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6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6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0"/>
                  <a:pt x="186" y="210"/>
                </a:cubicBezTo>
                <a:cubicBezTo>
                  <a:pt x="184" y="209"/>
                  <a:pt x="181" y="207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1" y="200"/>
                </a:cubicBezTo>
                <a:cubicBezTo>
                  <a:pt x="112" y="200"/>
                  <a:pt x="81" y="231"/>
                  <a:pt x="81" y="270"/>
                </a:cubicBezTo>
                <a:cubicBezTo>
                  <a:pt x="81" y="309"/>
                  <a:pt x="112" y="340"/>
                  <a:pt x="151" y="3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32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>
            <a:off x="6776793" y="2030944"/>
            <a:ext cx="2011018" cy="1783572"/>
          </a:xfrm>
          <a:custGeom>
            <a:avLst/>
            <a:gdLst>
              <a:gd name="T0" fmla="*/ 628 w 919"/>
              <a:gd name="T1" fmla="*/ 659 h 814"/>
              <a:gd name="T2" fmla="*/ 628 w 919"/>
              <a:gd name="T3" fmla="*/ 618 h 814"/>
              <a:gd name="T4" fmla="*/ 723 w 919"/>
              <a:gd name="T5" fmla="*/ 454 h 814"/>
              <a:gd name="T6" fmla="*/ 758 w 919"/>
              <a:gd name="T7" fmla="*/ 434 h 814"/>
              <a:gd name="T8" fmla="*/ 912 w 919"/>
              <a:gd name="T9" fmla="*/ 434 h 814"/>
              <a:gd name="T10" fmla="*/ 907 w 919"/>
              <a:gd name="T11" fmla="*/ 367 h 814"/>
              <a:gd name="T12" fmla="*/ 718 w 919"/>
              <a:gd name="T13" fmla="*/ 40 h 814"/>
              <a:gd name="T14" fmla="*/ 648 w 919"/>
              <a:gd name="T15" fmla="*/ 0 h 814"/>
              <a:gd name="T16" fmla="*/ 271 w 919"/>
              <a:gd name="T17" fmla="*/ 0 h 814"/>
              <a:gd name="T18" fmla="*/ 201 w 919"/>
              <a:gd name="T19" fmla="*/ 40 h 814"/>
              <a:gd name="T20" fmla="*/ 13 w 919"/>
              <a:gd name="T21" fmla="*/ 367 h 814"/>
              <a:gd name="T22" fmla="*/ 13 w 919"/>
              <a:gd name="T23" fmla="*/ 447 h 814"/>
              <a:gd name="T24" fmla="*/ 201 w 919"/>
              <a:gd name="T25" fmla="*/ 774 h 814"/>
              <a:gd name="T26" fmla="*/ 271 w 919"/>
              <a:gd name="T27" fmla="*/ 814 h 814"/>
              <a:gd name="T28" fmla="*/ 648 w 919"/>
              <a:gd name="T29" fmla="*/ 814 h 814"/>
              <a:gd name="T30" fmla="*/ 704 w 919"/>
              <a:gd name="T31" fmla="*/ 791 h 814"/>
              <a:gd name="T32" fmla="*/ 628 w 919"/>
              <a:gd name="T33" fmla="*/ 659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9" h="814">
                <a:moveTo>
                  <a:pt x="628" y="659"/>
                </a:moveTo>
                <a:cubicBezTo>
                  <a:pt x="621" y="648"/>
                  <a:pt x="621" y="629"/>
                  <a:pt x="628" y="618"/>
                </a:cubicBezTo>
                <a:cubicBezTo>
                  <a:pt x="723" y="454"/>
                  <a:pt x="723" y="454"/>
                  <a:pt x="723" y="454"/>
                </a:cubicBezTo>
                <a:cubicBezTo>
                  <a:pt x="729" y="443"/>
                  <a:pt x="745" y="434"/>
                  <a:pt x="758" y="434"/>
                </a:cubicBezTo>
                <a:cubicBezTo>
                  <a:pt x="912" y="434"/>
                  <a:pt x="912" y="434"/>
                  <a:pt x="912" y="434"/>
                </a:cubicBezTo>
                <a:cubicBezTo>
                  <a:pt x="919" y="412"/>
                  <a:pt x="917" y="385"/>
                  <a:pt x="907" y="367"/>
                </a:cubicBezTo>
                <a:cubicBezTo>
                  <a:pt x="718" y="40"/>
                  <a:pt x="718" y="40"/>
                  <a:pt x="718" y="40"/>
                </a:cubicBezTo>
                <a:cubicBezTo>
                  <a:pt x="705" y="18"/>
                  <a:pt x="674" y="0"/>
                  <a:pt x="648" y="0"/>
                </a:cubicBezTo>
                <a:cubicBezTo>
                  <a:pt x="271" y="0"/>
                  <a:pt x="271" y="0"/>
                  <a:pt x="271" y="0"/>
                </a:cubicBezTo>
                <a:cubicBezTo>
                  <a:pt x="245" y="0"/>
                  <a:pt x="214" y="18"/>
                  <a:pt x="201" y="40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0" y="389"/>
                  <a:pt x="0" y="425"/>
                  <a:pt x="13" y="447"/>
                </a:cubicBezTo>
                <a:cubicBezTo>
                  <a:pt x="201" y="774"/>
                  <a:pt x="201" y="774"/>
                  <a:pt x="201" y="774"/>
                </a:cubicBezTo>
                <a:cubicBezTo>
                  <a:pt x="214" y="796"/>
                  <a:pt x="245" y="814"/>
                  <a:pt x="271" y="814"/>
                </a:cubicBezTo>
                <a:cubicBezTo>
                  <a:pt x="648" y="814"/>
                  <a:pt x="648" y="814"/>
                  <a:pt x="648" y="814"/>
                </a:cubicBezTo>
                <a:cubicBezTo>
                  <a:pt x="667" y="814"/>
                  <a:pt x="689" y="805"/>
                  <a:pt x="704" y="791"/>
                </a:cubicBezTo>
                <a:lnTo>
                  <a:pt x="628" y="6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>
            <a:off x="6428711" y="3049712"/>
            <a:ext cx="895058" cy="793607"/>
          </a:xfrm>
          <a:custGeom>
            <a:avLst/>
            <a:gdLst>
              <a:gd name="T0" fmla="*/ 401 w 407"/>
              <a:gd name="T1" fmla="*/ 163 h 361"/>
              <a:gd name="T2" fmla="*/ 318 w 407"/>
              <a:gd name="T3" fmla="*/ 18 h 361"/>
              <a:gd name="T4" fmla="*/ 287 w 407"/>
              <a:gd name="T5" fmla="*/ 0 h 361"/>
              <a:gd name="T6" fmla="*/ 120 w 407"/>
              <a:gd name="T7" fmla="*/ 0 h 361"/>
              <a:gd name="T8" fmla="*/ 89 w 407"/>
              <a:gd name="T9" fmla="*/ 18 h 361"/>
              <a:gd name="T10" fmla="*/ 6 w 407"/>
              <a:gd name="T11" fmla="*/ 163 h 361"/>
              <a:gd name="T12" fmla="*/ 6 w 407"/>
              <a:gd name="T13" fmla="*/ 198 h 361"/>
              <a:gd name="T14" fmla="*/ 89 w 407"/>
              <a:gd name="T15" fmla="*/ 343 h 361"/>
              <a:gd name="T16" fmla="*/ 120 w 407"/>
              <a:gd name="T17" fmla="*/ 361 h 361"/>
              <a:gd name="T18" fmla="*/ 287 w 407"/>
              <a:gd name="T19" fmla="*/ 361 h 361"/>
              <a:gd name="T20" fmla="*/ 318 w 407"/>
              <a:gd name="T21" fmla="*/ 343 h 361"/>
              <a:gd name="T22" fmla="*/ 401 w 407"/>
              <a:gd name="T23" fmla="*/ 198 h 361"/>
              <a:gd name="T24" fmla="*/ 401 w 407"/>
              <a:gd name="T25" fmla="*/ 163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7" h="361">
                <a:moveTo>
                  <a:pt x="401" y="163"/>
                </a:moveTo>
                <a:cubicBezTo>
                  <a:pt x="318" y="18"/>
                  <a:pt x="318" y="18"/>
                  <a:pt x="318" y="18"/>
                </a:cubicBezTo>
                <a:cubicBezTo>
                  <a:pt x="312" y="8"/>
                  <a:pt x="298" y="0"/>
                  <a:pt x="28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09" y="0"/>
                  <a:pt x="95" y="8"/>
                  <a:pt x="89" y="18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72"/>
                  <a:pt x="0" y="189"/>
                  <a:pt x="6" y="198"/>
                </a:cubicBezTo>
                <a:cubicBezTo>
                  <a:pt x="89" y="343"/>
                  <a:pt x="89" y="343"/>
                  <a:pt x="89" y="343"/>
                </a:cubicBezTo>
                <a:cubicBezTo>
                  <a:pt x="95" y="353"/>
                  <a:pt x="109" y="361"/>
                  <a:pt x="120" y="361"/>
                </a:cubicBezTo>
                <a:cubicBezTo>
                  <a:pt x="287" y="361"/>
                  <a:pt x="287" y="361"/>
                  <a:pt x="287" y="361"/>
                </a:cubicBezTo>
                <a:cubicBezTo>
                  <a:pt x="298" y="361"/>
                  <a:pt x="312" y="353"/>
                  <a:pt x="318" y="343"/>
                </a:cubicBezTo>
                <a:cubicBezTo>
                  <a:pt x="401" y="198"/>
                  <a:pt x="401" y="198"/>
                  <a:pt x="401" y="198"/>
                </a:cubicBezTo>
                <a:cubicBezTo>
                  <a:pt x="407" y="189"/>
                  <a:pt x="407" y="172"/>
                  <a:pt x="401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文本框 3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 flipH="1">
            <a:off x="6524832" y="3104220"/>
            <a:ext cx="67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EEEEEE"/>
                </a:solidFill>
                <a:latin typeface="Arial Rounded MT Bold" panose="020F0704030504030204" pitchFamily="34" charset="0"/>
                <a:ea typeface="MS PGothic" panose="020B0600070205080204" pitchFamily="34" charset="-128"/>
                <a:cs typeface="Aharoni" panose="02010803020104030203" pitchFamily="2" charset="-79"/>
              </a:rPr>
              <a:t>02</a:t>
            </a:r>
            <a:endParaRPr lang="zh-CN" altLang="en-US" sz="400" dirty="0">
              <a:solidFill>
                <a:srgbClr val="EEEEEE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5" name="Freeform 4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Aspect="1" noEditPoints="1"/>
          </p:cNvSpPr>
          <p:nvPr/>
        </p:nvSpPr>
        <p:spPr bwMode="auto">
          <a:xfrm>
            <a:off x="7645061" y="2557611"/>
            <a:ext cx="472572" cy="572211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V="1">
            <a:off x="3361004" y="4460373"/>
            <a:ext cx="2011018" cy="1783572"/>
          </a:xfrm>
          <a:custGeom>
            <a:avLst/>
            <a:gdLst>
              <a:gd name="T0" fmla="*/ 628 w 919"/>
              <a:gd name="T1" fmla="*/ 659 h 814"/>
              <a:gd name="T2" fmla="*/ 628 w 919"/>
              <a:gd name="T3" fmla="*/ 618 h 814"/>
              <a:gd name="T4" fmla="*/ 723 w 919"/>
              <a:gd name="T5" fmla="*/ 454 h 814"/>
              <a:gd name="T6" fmla="*/ 758 w 919"/>
              <a:gd name="T7" fmla="*/ 434 h 814"/>
              <a:gd name="T8" fmla="*/ 912 w 919"/>
              <a:gd name="T9" fmla="*/ 434 h 814"/>
              <a:gd name="T10" fmla="*/ 907 w 919"/>
              <a:gd name="T11" fmla="*/ 367 h 814"/>
              <a:gd name="T12" fmla="*/ 718 w 919"/>
              <a:gd name="T13" fmla="*/ 40 h 814"/>
              <a:gd name="T14" fmla="*/ 648 w 919"/>
              <a:gd name="T15" fmla="*/ 0 h 814"/>
              <a:gd name="T16" fmla="*/ 271 w 919"/>
              <a:gd name="T17" fmla="*/ 0 h 814"/>
              <a:gd name="T18" fmla="*/ 201 w 919"/>
              <a:gd name="T19" fmla="*/ 40 h 814"/>
              <a:gd name="T20" fmla="*/ 13 w 919"/>
              <a:gd name="T21" fmla="*/ 367 h 814"/>
              <a:gd name="T22" fmla="*/ 13 w 919"/>
              <a:gd name="T23" fmla="*/ 447 h 814"/>
              <a:gd name="T24" fmla="*/ 201 w 919"/>
              <a:gd name="T25" fmla="*/ 774 h 814"/>
              <a:gd name="T26" fmla="*/ 271 w 919"/>
              <a:gd name="T27" fmla="*/ 814 h 814"/>
              <a:gd name="T28" fmla="*/ 648 w 919"/>
              <a:gd name="T29" fmla="*/ 814 h 814"/>
              <a:gd name="T30" fmla="*/ 704 w 919"/>
              <a:gd name="T31" fmla="*/ 791 h 814"/>
              <a:gd name="T32" fmla="*/ 628 w 919"/>
              <a:gd name="T33" fmla="*/ 659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9" h="814">
                <a:moveTo>
                  <a:pt x="628" y="659"/>
                </a:moveTo>
                <a:cubicBezTo>
                  <a:pt x="621" y="648"/>
                  <a:pt x="621" y="629"/>
                  <a:pt x="628" y="618"/>
                </a:cubicBezTo>
                <a:cubicBezTo>
                  <a:pt x="723" y="454"/>
                  <a:pt x="723" y="454"/>
                  <a:pt x="723" y="454"/>
                </a:cubicBezTo>
                <a:cubicBezTo>
                  <a:pt x="729" y="443"/>
                  <a:pt x="745" y="434"/>
                  <a:pt x="758" y="434"/>
                </a:cubicBezTo>
                <a:cubicBezTo>
                  <a:pt x="912" y="434"/>
                  <a:pt x="912" y="434"/>
                  <a:pt x="912" y="434"/>
                </a:cubicBezTo>
                <a:cubicBezTo>
                  <a:pt x="919" y="412"/>
                  <a:pt x="917" y="385"/>
                  <a:pt x="907" y="367"/>
                </a:cubicBezTo>
                <a:cubicBezTo>
                  <a:pt x="718" y="40"/>
                  <a:pt x="718" y="40"/>
                  <a:pt x="718" y="40"/>
                </a:cubicBezTo>
                <a:cubicBezTo>
                  <a:pt x="705" y="18"/>
                  <a:pt x="674" y="0"/>
                  <a:pt x="648" y="0"/>
                </a:cubicBezTo>
                <a:cubicBezTo>
                  <a:pt x="271" y="0"/>
                  <a:pt x="271" y="0"/>
                  <a:pt x="271" y="0"/>
                </a:cubicBezTo>
                <a:cubicBezTo>
                  <a:pt x="245" y="0"/>
                  <a:pt x="214" y="18"/>
                  <a:pt x="201" y="40"/>
                </a:cubicBezTo>
                <a:cubicBezTo>
                  <a:pt x="13" y="367"/>
                  <a:pt x="13" y="367"/>
                  <a:pt x="13" y="367"/>
                </a:cubicBezTo>
                <a:cubicBezTo>
                  <a:pt x="0" y="389"/>
                  <a:pt x="0" y="425"/>
                  <a:pt x="13" y="447"/>
                </a:cubicBezTo>
                <a:cubicBezTo>
                  <a:pt x="201" y="774"/>
                  <a:pt x="201" y="774"/>
                  <a:pt x="201" y="774"/>
                </a:cubicBezTo>
                <a:cubicBezTo>
                  <a:pt x="214" y="796"/>
                  <a:pt x="245" y="814"/>
                  <a:pt x="271" y="814"/>
                </a:cubicBezTo>
                <a:cubicBezTo>
                  <a:pt x="648" y="814"/>
                  <a:pt x="648" y="814"/>
                  <a:pt x="648" y="814"/>
                </a:cubicBezTo>
                <a:cubicBezTo>
                  <a:pt x="667" y="814"/>
                  <a:pt x="689" y="805"/>
                  <a:pt x="704" y="791"/>
                </a:cubicBezTo>
                <a:lnTo>
                  <a:pt x="628" y="6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V="1">
            <a:off x="4825046" y="4431570"/>
            <a:ext cx="895058" cy="793607"/>
          </a:xfrm>
          <a:custGeom>
            <a:avLst/>
            <a:gdLst>
              <a:gd name="T0" fmla="*/ 401 w 407"/>
              <a:gd name="T1" fmla="*/ 163 h 361"/>
              <a:gd name="T2" fmla="*/ 318 w 407"/>
              <a:gd name="T3" fmla="*/ 18 h 361"/>
              <a:gd name="T4" fmla="*/ 287 w 407"/>
              <a:gd name="T5" fmla="*/ 0 h 361"/>
              <a:gd name="T6" fmla="*/ 120 w 407"/>
              <a:gd name="T7" fmla="*/ 0 h 361"/>
              <a:gd name="T8" fmla="*/ 89 w 407"/>
              <a:gd name="T9" fmla="*/ 18 h 361"/>
              <a:gd name="T10" fmla="*/ 6 w 407"/>
              <a:gd name="T11" fmla="*/ 163 h 361"/>
              <a:gd name="T12" fmla="*/ 6 w 407"/>
              <a:gd name="T13" fmla="*/ 198 h 361"/>
              <a:gd name="T14" fmla="*/ 89 w 407"/>
              <a:gd name="T15" fmla="*/ 343 h 361"/>
              <a:gd name="T16" fmla="*/ 120 w 407"/>
              <a:gd name="T17" fmla="*/ 361 h 361"/>
              <a:gd name="T18" fmla="*/ 287 w 407"/>
              <a:gd name="T19" fmla="*/ 361 h 361"/>
              <a:gd name="T20" fmla="*/ 318 w 407"/>
              <a:gd name="T21" fmla="*/ 343 h 361"/>
              <a:gd name="T22" fmla="*/ 401 w 407"/>
              <a:gd name="T23" fmla="*/ 198 h 361"/>
              <a:gd name="T24" fmla="*/ 401 w 407"/>
              <a:gd name="T25" fmla="*/ 163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7" h="361">
                <a:moveTo>
                  <a:pt x="401" y="163"/>
                </a:moveTo>
                <a:cubicBezTo>
                  <a:pt x="318" y="18"/>
                  <a:pt x="318" y="18"/>
                  <a:pt x="318" y="18"/>
                </a:cubicBezTo>
                <a:cubicBezTo>
                  <a:pt x="312" y="8"/>
                  <a:pt x="298" y="0"/>
                  <a:pt x="28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09" y="0"/>
                  <a:pt x="95" y="8"/>
                  <a:pt x="89" y="18"/>
                </a:cubicBezTo>
                <a:cubicBezTo>
                  <a:pt x="6" y="163"/>
                  <a:pt x="6" y="163"/>
                  <a:pt x="6" y="163"/>
                </a:cubicBezTo>
                <a:cubicBezTo>
                  <a:pt x="0" y="172"/>
                  <a:pt x="0" y="189"/>
                  <a:pt x="6" y="198"/>
                </a:cubicBezTo>
                <a:cubicBezTo>
                  <a:pt x="89" y="343"/>
                  <a:pt x="89" y="343"/>
                  <a:pt x="89" y="343"/>
                </a:cubicBezTo>
                <a:cubicBezTo>
                  <a:pt x="95" y="353"/>
                  <a:pt x="109" y="361"/>
                  <a:pt x="120" y="361"/>
                </a:cubicBezTo>
                <a:cubicBezTo>
                  <a:pt x="287" y="361"/>
                  <a:pt x="287" y="361"/>
                  <a:pt x="287" y="361"/>
                </a:cubicBezTo>
                <a:cubicBezTo>
                  <a:pt x="298" y="361"/>
                  <a:pt x="312" y="353"/>
                  <a:pt x="318" y="343"/>
                </a:cubicBezTo>
                <a:cubicBezTo>
                  <a:pt x="401" y="198"/>
                  <a:pt x="401" y="198"/>
                  <a:pt x="401" y="198"/>
                </a:cubicBezTo>
                <a:cubicBezTo>
                  <a:pt x="407" y="189"/>
                  <a:pt x="407" y="172"/>
                  <a:pt x="401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文本框 3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 flipH="1">
            <a:off x="4942207" y="4506591"/>
            <a:ext cx="67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EEEEEE"/>
                </a:solidFill>
                <a:latin typeface="Arial Rounded MT Bold" panose="020F0704030504030204" pitchFamily="34" charset="0"/>
                <a:ea typeface="MS PGothic" panose="020B0600070205080204" pitchFamily="34" charset="-128"/>
                <a:cs typeface="Aharoni" panose="02010803020104030203" pitchFamily="2" charset="-79"/>
              </a:rPr>
              <a:t>03</a:t>
            </a:r>
            <a:endParaRPr lang="zh-CN" altLang="en-US" sz="400" dirty="0">
              <a:solidFill>
                <a:srgbClr val="EEEEEE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40" name="Freeform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4088216" y="5166608"/>
            <a:ext cx="394203" cy="414165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2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586147" y="2714799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免去多次注册与验证工作，一个钱包，全网通行</a:t>
            </a:r>
          </a:p>
        </p:txBody>
      </p:sp>
      <p:sp>
        <p:nvSpPr>
          <p:cNvPr id="43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626678" y="2441193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用户价值重塑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612373" y="5237945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全球交易所与OTA渠道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流通性保障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</p:txBody>
      </p:sp>
      <p:sp>
        <p:nvSpPr>
          <p:cNvPr id="46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652904" y="4964339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流通价值重塑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9187468" y="5235549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Candy基金会优质条款支持商家</a:t>
            </a:r>
          </a:p>
        </p:txBody>
      </p:sp>
      <p:sp>
        <p:nvSpPr>
          <p:cNvPr id="49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9227999" y="4961943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商业价值重塑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9187468" y="2764706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永远有效、全网记账、保值升值</a:t>
            </a:r>
          </a:p>
        </p:txBody>
      </p:sp>
      <p:sp>
        <p:nvSpPr>
          <p:cNvPr id="52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9227999" y="2491100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资产价值重塑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41" name="矩形 4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任意多边形 4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直角三角形 4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共识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和价值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4953972" y="4298858"/>
            <a:ext cx="1146917" cy="1368811"/>
          </a:xfrm>
          <a:custGeom>
            <a:avLst/>
            <a:gdLst>
              <a:gd name="T0" fmla="*/ 456 w 456"/>
              <a:gd name="T1" fmla="*/ 374 h 545"/>
              <a:gd name="T2" fmla="*/ 456 w 456"/>
              <a:gd name="T3" fmla="*/ 545 h 545"/>
              <a:gd name="T4" fmla="*/ 269 w 456"/>
              <a:gd name="T5" fmla="*/ 545 h 545"/>
              <a:gd name="T6" fmla="*/ 190 w 456"/>
              <a:gd name="T7" fmla="*/ 512 h 545"/>
              <a:gd name="T8" fmla="*/ 158 w 456"/>
              <a:gd name="T9" fmla="*/ 434 h 545"/>
              <a:gd name="T10" fmla="*/ 155 w 456"/>
              <a:gd name="T11" fmla="*/ 374 h 545"/>
              <a:gd name="T12" fmla="*/ 5 w 456"/>
              <a:gd name="T13" fmla="*/ 18 h 545"/>
              <a:gd name="T14" fmla="*/ 15 w 456"/>
              <a:gd name="T15" fmla="*/ 0 h 545"/>
              <a:gd name="T16" fmla="*/ 134 w 456"/>
              <a:gd name="T17" fmla="*/ 0 h 545"/>
              <a:gd name="T18" fmla="*/ 204 w 456"/>
              <a:gd name="T19" fmla="*/ 43 h 545"/>
              <a:gd name="T20" fmla="*/ 302 w 456"/>
              <a:gd name="T21" fmla="*/ 374 h 545"/>
              <a:gd name="T22" fmla="*/ 456 w 456"/>
              <a:gd name="T23" fmla="*/ 374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6" h="545">
                <a:moveTo>
                  <a:pt x="456" y="374"/>
                </a:moveTo>
                <a:cubicBezTo>
                  <a:pt x="456" y="545"/>
                  <a:pt x="456" y="545"/>
                  <a:pt x="456" y="545"/>
                </a:cubicBezTo>
                <a:cubicBezTo>
                  <a:pt x="269" y="545"/>
                  <a:pt x="269" y="545"/>
                  <a:pt x="269" y="545"/>
                </a:cubicBezTo>
                <a:cubicBezTo>
                  <a:pt x="238" y="545"/>
                  <a:pt x="210" y="532"/>
                  <a:pt x="190" y="512"/>
                </a:cubicBezTo>
                <a:cubicBezTo>
                  <a:pt x="170" y="492"/>
                  <a:pt x="158" y="464"/>
                  <a:pt x="158" y="434"/>
                </a:cubicBezTo>
                <a:cubicBezTo>
                  <a:pt x="158" y="413"/>
                  <a:pt x="157" y="393"/>
                  <a:pt x="155" y="374"/>
                </a:cubicBezTo>
                <a:cubicBezTo>
                  <a:pt x="140" y="233"/>
                  <a:pt x="75" y="125"/>
                  <a:pt x="5" y="18"/>
                </a:cubicBezTo>
                <a:cubicBezTo>
                  <a:pt x="0" y="10"/>
                  <a:pt x="6" y="0"/>
                  <a:pt x="15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64" y="0"/>
                  <a:pt x="191" y="17"/>
                  <a:pt x="204" y="43"/>
                </a:cubicBezTo>
                <a:cubicBezTo>
                  <a:pt x="247" y="127"/>
                  <a:pt x="283" y="231"/>
                  <a:pt x="302" y="374"/>
                </a:cubicBezTo>
                <a:lnTo>
                  <a:pt x="456" y="374"/>
                </a:ln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5339199" y="6218709"/>
            <a:ext cx="1588831" cy="286495"/>
          </a:xfrm>
          <a:custGeom>
            <a:avLst/>
            <a:gdLst>
              <a:gd name="T0" fmla="*/ 633 w 633"/>
              <a:gd name="T1" fmla="*/ 56 h 112"/>
              <a:gd name="T2" fmla="*/ 616 w 633"/>
              <a:gd name="T3" fmla="*/ 95 h 112"/>
              <a:gd name="T4" fmla="*/ 577 w 633"/>
              <a:gd name="T5" fmla="*/ 112 h 112"/>
              <a:gd name="T6" fmla="*/ 56 w 633"/>
              <a:gd name="T7" fmla="*/ 112 h 112"/>
              <a:gd name="T8" fmla="*/ 52 w 633"/>
              <a:gd name="T9" fmla="*/ 112 h 112"/>
              <a:gd name="T10" fmla="*/ 0 w 633"/>
              <a:gd name="T11" fmla="*/ 56 h 112"/>
              <a:gd name="T12" fmla="*/ 16 w 633"/>
              <a:gd name="T13" fmla="*/ 17 h 112"/>
              <a:gd name="T14" fmla="*/ 56 w 633"/>
              <a:gd name="T15" fmla="*/ 0 h 112"/>
              <a:gd name="T16" fmla="*/ 577 w 633"/>
              <a:gd name="T17" fmla="*/ 0 h 112"/>
              <a:gd name="T18" fmla="*/ 633 w 633"/>
              <a:gd name="T19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33" h="112">
                <a:moveTo>
                  <a:pt x="633" y="56"/>
                </a:moveTo>
                <a:cubicBezTo>
                  <a:pt x="633" y="71"/>
                  <a:pt x="627" y="85"/>
                  <a:pt x="616" y="95"/>
                </a:cubicBezTo>
                <a:cubicBezTo>
                  <a:pt x="606" y="106"/>
                  <a:pt x="592" y="112"/>
                  <a:pt x="577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5" y="112"/>
                  <a:pt x="54" y="112"/>
                  <a:pt x="52" y="112"/>
                </a:cubicBezTo>
                <a:cubicBezTo>
                  <a:pt x="23" y="110"/>
                  <a:pt x="0" y="86"/>
                  <a:pt x="0" y="56"/>
                </a:cubicBezTo>
                <a:cubicBezTo>
                  <a:pt x="0" y="41"/>
                  <a:pt x="6" y="27"/>
                  <a:pt x="16" y="17"/>
                </a:cubicBezTo>
                <a:cubicBezTo>
                  <a:pt x="26" y="7"/>
                  <a:pt x="40" y="0"/>
                  <a:pt x="5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608" y="0"/>
                  <a:pt x="633" y="25"/>
                  <a:pt x="633" y="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4447082" y="2891929"/>
            <a:ext cx="838888" cy="1335105"/>
          </a:xfrm>
          <a:custGeom>
            <a:avLst/>
            <a:gdLst>
              <a:gd name="T0" fmla="*/ 0 w 333"/>
              <a:gd name="T1" fmla="*/ 95 h 532"/>
              <a:gd name="T2" fmla="*/ 40 w 333"/>
              <a:gd name="T3" fmla="*/ 305 h 532"/>
              <a:gd name="T4" fmla="*/ 41 w 333"/>
              <a:gd name="T5" fmla="*/ 305 h 532"/>
              <a:gd name="T6" fmla="*/ 163 w 333"/>
              <a:gd name="T7" fmla="*/ 518 h 532"/>
              <a:gd name="T8" fmla="*/ 189 w 333"/>
              <a:gd name="T9" fmla="*/ 532 h 532"/>
              <a:gd name="T10" fmla="*/ 292 w 333"/>
              <a:gd name="T11" fmla="*/ 532 h 532"/>
              <a:gd name="T12" fmla="*/ 319 w 333"/>
              <a:gd name="T13" fmla="*/ 481 h 532"/>
              <a:gd name="T14" fmla="*/ 173 w 333"/>
              <a:gd name="T15" fmla="*/ 114 h 532"/>
              <a:gd name="T16" fmla="*/ 179 w 333"/>
              <a:gd name="T17" fmla="*/ 36 h 532"/>
              <a:gd name="T18" fmla="*/ 146 w 333"/>
              <a:gd name="T19" fmla="*/ 0 h 532"/>
              <a:gd name="T20" fmla="*/ 36 w 333"/>
              <a:gd name="T21" fmla="*/ 0 h 532"/>
              <a:gd name="T22" fmla="*/ 3 w 333"/>
              <a:gd name="T23" fmla="*/ 29 h 532"/>
              <a:gd name="T24" fmla="*/ 0 w 333"/>
              <a:gd name="T25" fmla="*/ 95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3" h="532">
                <a:moveTo>
                  <a:pt x="0" y="95"/>
                </a:moveTo>
                <a:cubicBezTo>
                  <a:pt x="0" y="175"/>
                  <a:pt x="16" y="243"/>
                  <a:pt x="40" y="305"/>
                </a:cubicBezTo>
                <a:cubicBezTo>
                  <a:pt x="41" y="305"/>
                  <a:pt x="41" y="305"/>
                  <a:pt x="41" y="305"/>
                </a:cubicBezTo>
                <a:cubicBezTo>
                  <a:pt x="72" y="383"/>
                  <a:pt x="117" y="451"/>
                  <a:pt x="163" y="518"/>
                </a:cubicBezTo>
                <a:cubicBezTo>
                  <a:pt x="169" y="527"/>
                  <a:pt x="179" y="532"/>
                  <a:pt x="189" y="532"/>
                </a:cubicBezTo>
                <a:cubicBezTo>
                  <a:pt x="292" y="532"/>
                  <a:pt x="292" y="532"/>
                  <a:pt x="292" y="532"/>
                </a:cubicBezTo>
                <a:cubicBezTo>
                  <a:pt x="318" y="532"/>
                  <a:pt x="333" y="503"/>
                  <a:pt x="319" y="481"/>
                </a:cubicBezTo>
                <a:cubicBezTo>
                  <a:pt x="244" y="368"/>
                  <a:pt x="173" y="260"/>
                  <a:pt x="173" y="114"/>
                </a:cubicBezTo>
                <a:cubicBezTo>
                  <a:pt x="173" y="87"/>
                  <a:pt x="175" y="61"/>
                  <a:pt x="179" y="36"/>
                </a:cubicBezTo>
                <a:cubicBezTo>
                  <a:pt x="181" y="17"/>
                  <a:pt x="166" y="0"/>
                  <a:pt x="14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9" y="0"/>
                  <a:pt x="5" y="12"/>
                  <a:pt x="3" y="29"/>
                </a:cubicBezTo>
                <a:cubicBezTo>
                  <a:pt x="1" y="51"/>
                  <a:pt x="0" y="72"/>
                  <a:pt x="0" y="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6186611" y="1485335"/>
            <a:ext cx="1616920" cy="1370683"/>
          </a:xfrm>
          <a:custGeom>
            <a:avLst/>
            <a:gdLst>
              <a:gd name="T0" fmla="*/ 0 w 645"/>
              <a:gd name="T1" fmla="*/ 44 h 546"/>
              <a:gd name="T2" fmla="*/ 0 w 645"/>
              <a:gd name="T3" fmla="*/ 130 h 546"/>
              <a:gd name="T4" fmla="*/ 37 w 645"/>
              <a:gd name="T5" fmla="*/ 172 h 546"/>
              <a:gd name="T6" fmla="*/ 463 w 645"/>
              <a:gd name="T7" fmla="*/ 516 h 546"/>
              <a:gd name="T8" fmla="*/ 503 w 645"/>
              <a:gd name="T9" fmla="*/ 546 h 546"/>
              <a:gd name="T10" fmla="*/ 597 w 645"/>
              <a:gd name="T11" fmla="*/ 546 h 546"/>
              <a:gd name="T12" fmla="*/ 638 w 645"/>
              <a:gd name="T13" fmla="*/ 493 h 546"/>
              <a:gd name="T14" fmla="*/ 426 w 645"/>
              <a:gd name="T15" fmla="*/ 170 h 546"/>
              <a:gd name="T16" fmla="*/ 46 w 645"/>
              <a:gd name="T17" fmla="*/ 2 h 546"/>
              <a:gd name="T18" fmla="*/ 0 w 645"/>
              <a:gd name="T19" fmla="*/ 44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5" h="546">
                <a:moveTo>
                  <a:pt x="0" y="44"/>
                </a:moveTo>
                <a:cubicBezTo>
                  <a:pt x="0" y="130"/>
                  <a:pt x="0" y="130"/>
                  <a:pt x="0" y="130"/>
                </a:cubicBezTo>
                <a:cubicBezTo>
                  <a:pt x="0" y="152"/>
                  <a:pt x="16" y="170"/>
                  <a:pt x="37" y="172"/>
                </a:cubicBezTo>
                <a:cubicBezTo>
                  <a:pt x="223" y="192"/>
                  <a:pt x="402" y="332"/>
                  <a:pt x="463" y="516"/>
                </a:cubicBezTo>
                <a:cubicBezTo>
                  <a:pt x="469" y="534"/>
                  <a:pt x="485" y="546"/>
                  <a:pt x="503" y="546"/>
                </a:cubicBezTo>
                <a:cubicBezTo>
                  <a:pt x="597" y="546"/>
                  <a:pt x="597" y="546"/>
                  <a:pt x="597" y="546"/>
                </a:cubicBezTo>
                <a:cubicBezTo>
                  <a:pt x="625" y="546"/>
                  <a:pt x="645" y="519"/>
                  <a:pt x="638" y="493"/>
                </a:cubicBezTo>
                <a:cubicBezTo>
                  <a:pt x="605" y="369"/>
                  <a:pt x="527" y="256"/>
                  <a:pt x="426" y="170"/>
                </a:cubicBezTo>
                <a:cubicBezTo>
                  <a:pt x="318" y="78"/>
                  <a:pt x="183" y="15"/>
                  <a:pt x="46" y="2"/>
                </a:cubicBezTo>
                <a:cubicBezTo>
                  <a:pt x="21" y="0"/>
                  <a:pt x="0" y="19"/>
                  <a:pt x="0" y="4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5339199" y="5813399"/>
            <a:ext cx="1588831" cy="286495"/>
          </a:xfrm>
          <a:custGeom>
            <a:avLst/>
            <a:gdLst>
              <a:gd name="T0" fmla="*/ 633 w 633"/>
              <a:gd name="T1" fmla="*/ 56 h 112"/>
              <a:gd name="T2" fmla="*/ 616 w 633"/>
              <a:gd name="T3" fmla="*/ 95 h 112"/>
              <a:gd name="T4" fmla="*/ 577 w 633"/>
              <a:gd name="T5" fmla="*/ 112 h 112"/>
              <a:gd name="T6" fmla="*/ 56 w 633"/>
              <a:gd name="T7" fmla="*/ 112 h 112"/>
              <a:gd name="T8" fmla="*/ 52 w 633"/>
              <a:gd name="T9" fmla="*/ 112 h 112"/>
              <a:gd name="T10" fmla="*/ 0 w 633"/>
              <a:gd name="T11" fmla="*/ 56 h 112"/>
              <a:gd name="T12" fmla="*/ 16 w 633"/>
              <a:gd name="T13" fmla="*/ 17 h 112"/>
              <a:gd name="T14" fmla="*/ 56 w 633"/>
              <a:gd name="T15" fmla="*/ 0 h 112"/>
              <a:gd name="T16" fmla="*/ 577 w 633"/>
              <a:gd name="T17" fmla="*/ 0 h 112"/>
              <a:gd name="T18" fmla="*/ 633 w 633"/>
              <a:gd name="T19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33" h="112">
                <a:moveTo>
                  <a:pt x="633" y="56"/>
                </a:moveTo>
                <a:cubicBezTo>
                  <a:pt x="633" y="71"/>
                  <a:pt x="627" y="85"/>
                  <a:pt x="616" y="95"/>
                </a:cubicBezTo>
                <a:cubicBezTo>
                  <a:pt x="606" y="106"/>
                  <a:pt x="592" y="112"/>
                  <a:pt x="577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5" y="112"/>
                  <a:pt x="54" y="112"/>
                  <a:pt x="52" y="112"/>
                </a:cubicBezTo>
                <a:cubicBezTo>
                  <a:pt x="23" y="110"/>
                  <a:pt x="0" y="86"/>
                  <a:pt x="0" y="56"/>
                </a:cubicBezTo>
                <a:cubicBezTo>
                  <a:pt x="0" y="41"/>
                  <a:pt x="6" y="27"/>
                  <a:pt x="16" y="17"/>
                </a:cubicBezTo>
                <a:cubicBezTo>
                  <a:pt x="26" y="7"/>
                  <a:pt x="40" y="0"/>
                  <a:pt x="5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608" y="0"/>
                  <a:pt x="633" y="25"/>
                  <a:pt x="633" y="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>
            <a:off x="6169436" y="4298858"/>
            <a:ext cx="1146917" cy="1368811"/>
          </a:xfrm>
          <a:custGeom>
            <a:avLst/>
            <a:gdLst>
              <a:gd name="T0" fmla="*/ 456 w 456"/>
              <a:gd name="T1" fmla="*/ 374 h 545"/>
              <a:gd name="T2" fmla="*/ 456 w 456"/>
              <a:gd name="T3" fmla="*/ 545 h 545"/>
              <a:gd name="T4" fmla="*/ 269 w 456"/>
              <a:gd name="T5" fmla="*/ 545 h 545"/>
              <a:gd name="T6" fmla="*/ 190 w 456"/>
              <a:gd name="T7" fmla="*/ 512 h 545"/>
              <a:gd name="T8" fmla="*/ 158 w 456"/>
              <a:gd name="T9" fmla="*/ 434 h 545"/>
              <a:gd name="T10" fmla="*/ 155 w 456"/>
              <a:gd name="T11" fmla="*/ 374 h 545"/>
              <a:gd name="T12" fmla="*/ 5 w 456"/>
              <a:gd name="T13" fmla="*/ 18 h 545"/>
              <a:gd name="T14" fmla="*/ 15 w 456"/>
              <a:gd name="T15" fmla="*/ 0 h 545"/>
              <a:gd name="T16" fmla="*/ 134 w 456"/>
              <a:gd name="T17" fmla="*/ 0 h 545"/>
              <a:gd name="T18" fmla="*/ 204 w 456"/>
              <a:gd name="T19" fmla="*/ 43 h 545"/>
              <a:gd name="T20" fmla="*/ 302 w 456"/>
              <a:gd name="T21" fmla="*/ 374 h 545"/>
              <a:gd name="T22" fmla="*/ 456 w 456"/>
              <a:gd name="T23" fmla="*/ 374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6" h="545">
                <a:moveTo>
                  <a:pt x="456" y="374"/>
                </a:moveTo>
                <a:cubicBezTo>
                  <a:pt x="456" y="545"/>
                  <a:pt x="456" y="545"/>
                  <a:pt x="456" y="545"/>
                </a:cubicBezTo>
                <a:cubicBezTo>
                  <a:pt x="269" y="545"/>
                  <a:pt x="269" y="545"/>
                  <a:pt x="269" y="545"/>
                </a:cubicBezTo>
                <a:cubicBezTo>
                  <a:pt x="238" y="545"/>
                  <a:pt x="210" y="532"/>
                  <a:pt x="190" y="512"/>
                </a:cubicBezTo>
                <a:cubicBezTo>
                  <a:pt x="170" y="492"/>
                  <a:pt x="158" y="464"/>
                  <a:pt x="158" y="434"/>
                </a:cubicBezTo>
                <a:cubicBezTo>
                  <a:pt x="158" y="413"/>
                  <a:pt x="157" y="393"/>
                  <a:pt x="155" y="374"/>
                </a:cubicBezTo>
                <a:cubicBezTo>
                  <a:pt x="140" y="233"/>
                  <a:pt x="75" y="125"/>
                  <a:pt x="5" y="18"/>
                </a:cubicBezTo>
                <a:cubicBezTo>
                  <a:pt x="0" y="10"/>
                  <a:pt x="6" y="0"/>
                  <a:pt x="15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64" y="0"/>
                  <a:pt x="191" y="17"/>
                  <a:pt x="204" y="43"/>
                </a:cubicBezTo>
                <a:cubicBezTo>
                  <a:pt x="247" y="127"/>
                  <a:pt x="283" y="231"/>
                  <a:pt x="302" y="374"/>
                </a:cubicBezTo>
                <a:lnTo>
                  <a:pt x="456" y="3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>
            <a:off x="6964643" y="2891929"/>
            <a:ext cx="838888" cy="1335105"/>
          </a:xfrm>
          <a:custGeom>
            <a:avLst/>
            <a:gdLst>
              <a:gd name="T0" fmla="*/ 0 w 333"/>
              <a:gd name="T1" fmla="*/ 95 h 532"/>
              <a:gd name="T2" fmla="*/ 40 w 333"/>
              <a:gd name="T3" fmla="*/ 305 h 532"/>
              <a:gd name="T4" fmla="*/ 41 w 333"/>
              <a:gd name="T5" fmla="*/ 305 h 532"/>
              <a:gd name="T6" fmla="*/ 163 w 333"/>
              <a:gd name="T7" fmla="*/ 518 h 532"/>
              <a:gd name="T8" fmla="*/ 189 w 333"/>
              <a:gd name="T9" fmla="*/ 532 h 532"/>
              <a:gd name="T10" fmla="*/ 292 w 333"/>
              <a:gd name="T11" fmla="*/ 532 h 532"/>
              <a:gd name="T12" fmla="*/ 319 w 333"/>
              <a:gd name="T13" fmla="*/ 481 h 532"/>
              <a:gd name="T14" fmla="*/ 173 w 333"/>
              <a:gd name="T15" fmla="*/ 114 h 532"/>
              <a:gd name="T16" fmla="*/ 179 w 333"/>
              <a:gd name="T17" fmla="*/ 36 h 532"/>
              <a:gd name="T18" fmla="*/ 146 w 333"/>
              <a:gd name="T19" fmla="*/ 0 h 532"/>
              <a:gd name="T20" fmla="*/ 36 w 333"/>
              <a:gd name="T21" fmla="*/ 0 h 532"/>
              <a:gd name="T22" fmla="*/ 3 w 333"/>
              <a:gd name="T23" fmla="*/ 29 h 532"/>
              <a:gd name="T24" fmla="*/ 0 w 333"/>
              <a:gd name="T25" fmla="*/ 95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3" h="532">
                <a:moveTo>
                  <a:pt x="0" y="95"/>
                </a:moveTo>
                <a:cubicBezTo>
                  <a:pt x="0" y="175"/>
                  <a:pt x="16" y="243"/>
                  <a:pt x="40" y="305"/>
                </a:cubicBezTo>
                <a:cubicBezTo>
                  <a:pt x="41" y="305"/>
                  <a:pt x="41" y="305"/>
                  <a:pt x="41" y="305"/>
                </a:cubicBezTo>
                <a:cubicBezTo>
                  <a:pt x="72" y="383"/>
                  <a:pt x="117" y="451"/>
                  <a:pt x="163" y="518"/>
                </a:cubicBezTo>
                <a:cubicBezTo>
                  <a:pt x="169" y="527"/>
                  <a:pt x="179" y="532"/>
                  <a:pt x="189" y="532"/>
                </a:cubicBezTo>
                <a:cubicBezTo>
                  <a:pt x="292" y="532"/>
                  <a:pt x="292" y="532"/>
                  <a:pt x="292" y="532"/>
                </a:cubicBezTo>
                <a:cubicBezTo>
                  <a:pt x="318" y="532"/>
                  <a:pt x="333" y="503"/>
                  <a:pt x="319" y="481"/>
                </a:cubicBezTo>
                <a:cubicBezTo>
                  <a:pt x="244" y="368"/>
                  <a:pt x="173" y="260"/>
                  <a:pt x="173" y="114"/>
                </a:cubicBezTo>
                <a:cubicBezTo>
                  <a:pt x="173" y="87"/>
                  <a:pt x="175" y="61"/>
                  <a:pt x="179" y="36"/>
                </a:cubicBezTo>
                <a:cubicBezTo>
                  <a:pt x="181" y="17"/>
                  <a:pt x="166" y="0"/>
                  <a:pt x="14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9" y="0"/>
                  <a:pt x="5" y="12"/>
                  <a:pt x="3" y="29"/>
                </a:cubicBezTo>
                <a:cubicBezTo>
                  <a:pt x="1" y="51"/>
                  <a:pt x="0" y="72"/>
                  <a:pt x="0" y="95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flipH="1">
            <a:off x="4499799" y="1485335"/>
            <a:ext cx="1616920" cy="1370683"/>
          </a:xfrm>
          <a:custGeom>
            <a:avLst/>
            <a:gdLst>
              <a:gd name="T0" fmla="*/ 0 w 645"/>
              <a:gd name="T1" fmla="*/ 44 h 546"/>
              <a:gd name="T2" fmla="*/ 0 w 645"/>
              <a:gd name="T3" fmla="*/ 130 h 546"/>
              <a:gd name="T4" fmla="*/ 37 w 645"/>
              <a:gd name="T5" fmla="*/ 172 h 546"/>
              <a:gd name="T6" fmla="*/ 463 w 645"/>
              <a:gd name="T7" fmla="*/ 516 h 546"/>
              <a:gd name="T8" fmla="*/ 503 w 645"/>
              <a:gd name="T9" fmla="*/ 546 h 546"/>
              <a:gd name="T10" fmla="*/ 597 w 645"/>
              <a:gd name="T11" fmla="*/ 546 h 546"/>
              <a:gd name="T12" fmla="*/ 638 w 645"/>
              <a:gd name="T13" fmla="*/ 493 h 546"/>
              <a:gd name="T14" fmla="*/ 426 w 645"/>
              <a:gd name="T15" fmla="*/ 170 h 546"/>
              <a:gd name="T16" fmla="*/ 46 w 645"/>
              <a:gd name="T17" fmla="*/ 2 h 546"/>
              <a:gd name="T18" fmla="*/ 0 w 645"/>
              <a:gd name="T19" fmla="*/ 44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5" h="546">
                <a:moveTo>
                  <a:pt x="0" y="44"/>
                </a:moveTo>
                <a:cubicBezTo>
                  <a:pt x="0" y="130"/>
                  <a:pt x="0" y="130"/>
                  <a:pt x="0" y="130"/>
                </a:cubicBezTo>
                <a:cubicBezTo>
                  <a:pt x="0" y="152"/>
                  <a:pt x="16" y="170"/>
                  <a:pt x="37" y="172"/>
                </a:cubicBezTo>
                <a:cubicBezTo>
                  <a:pt x="223" y="192"/>
                  <a:pt x="402" y="332"/>
                  <a:pt x="463" y="516"/>
                </a:cubicBezTo>
                <a:cubicBezTo>
                  <a:pt x="469" y="534"/>
                  <a:pt x="485" y="546"/>
                  <a:pt x="503" y="546"/>
                </a:cubicBezTo>
                <a:cubicBezTo>
                  <a:pt x="597" y="546"/>
                  <a:pt x="597" y="546"/>
                  <a:pt x="597" y="546"/>
                </a:cubicBezTo>
                <a:cubicBezTo>
                  <a:pt x="625" y="546"/>
                  <a:pt x="645" y="519"/>
                  <a:pt x="638" y="493"/>
                </a:cubicBezTo>
                <a:cubicBezTo>
                  <a:pt x="605" y="369"/>
                  <a:pt x="527" y="256"/>
                  <a:pt x="426" y="170"/>
                </a:cubicBezTo>
                <a:cubicBezTo>
                  <a:pt x="318" y="78"/>
                  <a:pt x="183" y="15"/>
                  <a:pt x="46" y="2"/>
                </a:cubicBezTo>
                <a:cubicBezTo>
                  <a:pt x="21" y="0"/>
                  <a:pt x="0" y="19"/>
                  <a:pt x="0" y="44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5263340" y="2879936"/>
            <a:ext cx="1725897" cy="89446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algn="ctr"/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CANDY </a:t>
            </a:r>
          </a:p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价值</a:t>
            </a:r>
          </a:p>
        </p:txBody>
      </p:sp>
      <p:grpSp>
        <p:nvGrpSpPr>
          <p:cNvPr id="26" name="组合 2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936651" y="1698470"/>
            <a:ext cx="3178146" cy="1416511"/>
            <a:chOff x="1632611" y="5250030"/>
            <a:chExt cx="3178146" cy="1416511"/>
          </a:xfrm>
        </p:grpSpPr>
        <p:sp>
          <p:nvSpPr>
            <p:cNvPr id="27" name="Rectangle 42"/>
            <p:cNvSpPr/>
            <p:nvPr/>
          </p:nvSpPr>
          <p:spPr>
            <a:xfrm flipH="1">
              <a:off x="1632611" y="5549036"/>
              <a:ext cx="3178146" cy="11175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一次注册验证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一个账户余额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简易划转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手续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有更高的</a:t>
              </a: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实用性和方便性，方便用户管理自己的积分资产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用户价值</a:t>
              </a:r>
            </a:p>
          </p:txBody>
        </p:sp>
      </p:grpSp>
      <p:grpSp>
        <p:nvGrpSpPr>
          <p:cNvPr id="29" name="组合 2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936651" y="3414000"/>
            <a:ext cx="3178147" cy="1310400"/>
            <a:chOff x="1632611" y="5250030"/>
            <a:chExt cx="3178147" cy="1310400"/>
          </a:xfrm>
        </p:grpSpPr>
        <p:sp>
          <p:nvSpPr>
            <p:cNvPr id="30" name="Rectangle 42"/>
            <p:cNvSpPr/>
            <p:nvPr/>
          </p:nvSpPr>
          <p:spPr>
            <a:xfrm flipH="1">
              <a:off x="1632611" y="5333136"/>
              <a:ext cx="3178147" cy="12272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永远有效、智能合约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区块链记账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稀缺性和升值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潜力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以服务机构解释为准的红利已过去，</a:t>
              </a: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积分记录永存在区块链上，公平且安全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资产价值</a:t>
              </a:r>
            </a:p>
          </p:txBody>
        </p:sp>
      </p:grpSp>
      <p:grpSp>
        <p:nvGrpSpPr>
          <p:cNvPr id="32" name="组合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913060" y="5193262"/>
            <a:ext cx="3201739" cy="1169438"/>
            <a:chOff x="1632612" y="5250030"/>
            <a:chExt cx="3201739" cy="1169438"/>
          </a:xfrm>
        </p:grpSpPr>
        <p:sp>
          <p:nvSpPr>
            <p:cNvPr id="33" name="Rectangle 42"/>
            <p:cNvSpPr/>
            <p:nvPr/>
          </p:nvSpPr>
          <p:spPr>
            <a:xfrm flipH="1">
              <a:off x="1632612" y="5561736"/>
              <a:ext cx="3201739" cy="8577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交易所、场外流通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合约商家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流通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</a:t>
              </a:r>
              <a:r>
                <a:rPr lang="en-US" altLang="zh-CN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andy Coin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即可在交易所交易，也能</a:t>
              </a: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联通各行业，让用户获得相应的服务或商品，且能在系统内自由流动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流通价值</a:t>
              </a:r>
            </a:p>
          </p:txBody>
        </p:sp>
      </p:grpSp>
      <p:grpSp>
        <p:nvGrpSpPr>
          <p:cNvPr id="35" name="组合 3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8393366" y="1939397"/>
            <a:ext cx="2985834" cy="1474602"/>
            <a:chOff x="1632612" y="5250030"/>
            <a:chExt cx="2985834" cy="1474602"/>
          </a:xfrm>
        </p:grpSpPr>
        <p:sp>
          <p:nvSpPr>
            <p:cNvPr id="36" name="Rectangle 42"/>
            <p:cNvSpPr/>
            <p:nvPr/>
          </p:nvSpPr>
          <p:spPr>
            <a:xfrm flipH="1">
              <a:off x="1632612" y="5549035"/>
              <a:ext cx="2985834" cy="1175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推广份额派送</a:t>
              </a:r>
            </a:p>
            <a:p>
              <a:pPr>
                <a:defRPr/>
              </a:pP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商家社区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优先级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成熟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商业落地项目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支持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消费者在消费同时获得推广派送，</a:t>
              </a: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消费中</a:t>
              </a:r>
              <a:r>
                <a:rPr lang="zh-CN" altLang="en-US" sz="1400" b="1" kern="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关联投资，投资中促进消费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商业价值</a:t>
              </a:r>
            </a:p>
          </p:txBody>
        </p:sp>
      </p:grpSp>
      <p:grpSp>
        <p:nvGrpSpPr>
          <p:cNvPr id="38" name="组合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8456865" y="3573597"/>
            <a:ext cx="3087434" cy="1594368"/>
            <a:chOff x="1632611" y="5250030"/>
            <a:chExt cx="3087434" cy="1594368"/>
          </a:xfrm>
        </p:grpSpPr>
        <p:sp>
          <p:nvSpPr>
            <p:cNvPr id="39" name="Rectangle 42"/>
            <p:cNvSpPr/>
            <p:nvPr/>
          </p:nvSpPr>
          <p:spPr>
            <a:xfrm flipH="1">
              <a:off x="1632611" y="5523635"/>
              <a:ext cx="3087434" cy="13207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参与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国际产业技术标准制定</a:t>
              </a:r>
            </a:p>
            <a:p>
              <a:pPr>
                <a:defRPr/>
              </a:pPr>
              <a:r>
                <a:rPr lang="en-US" altLang="zh-CN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 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参与</a:t>
              </a:r>
              <a:r>
                <a:rPr lang="zh-CN" altLang="en-US" sz="14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国际化商业合作</a:t>
              </a: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分工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组成专业小组制定区块链积分产业的</a:t>
              </a: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国际产业技术标准，并以此促进本行业国际化商业发展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 smtClean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区块链标准输出</a:t>
              </a:r>
              <a:endParaRPr lang="zh-CN" altLang="en-US" b="1" dirty="0">
                <a:solidFill>
                  <a:srgbClr val="3A37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GrpSpPr/>
          <p:nvPr/>
        </p:nvGrpSpPr>
        <p:grpSpPr>
          <a:xfrm>
            <a:off x="8469565" y="5294862"/>
            <a:ext cx="3074733" cy="1210342"/>
            <a:chOff x="1632611" y="5250030"/>
            <a:chExt cx="3074733" cy="1210342"/>
          </a:xfrm>
        </p:grpSpPr>
        <p:sp>
          <p:nvSpPr>
            <p:cNvPr id="42" name="Rectangle 42"/>
            <p:cNvSpPr/>
            <p:nvPr/>
          </p:nvSpPr>
          <p:spPr>
            <a:xfrm flipH="1">
              <a:off x="1632611" y="5536336"/>
              <a:ext cx="3074733" cy="9240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marL="171450" indent="-171450">
                <a:buFontTx/>
                <a:buChar char="-"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跨行业合作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跨行业联结</a:t>
              </a:r>
              <a:endParaRPr lang="en-US" altLang="zh-CN" sz="1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defRPr/>
              </a:pPr>
              <a:r>
                <a:rPr lang="zh-CN" altLang="en-US" sz="1400" b="1" kern="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促进跨行业合作，统筹各行业消费大数据，有研究价值</a:t>
              </a:r>
              <a:endParaRPr lang="en-US" sz="14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1673145" y="525003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 smtClean="0">
                  <a:solidFill>
                    <a:srgbClr val="3A37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跨行业价值</a:t>
              </a:r>
              <a:endParaRPr lang="zh-CN" altLang="en-US" b="1" dirty="0">
                <a:solidFill>
                  <a:srgbClr val="3A37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44" name="矩形 4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任意多边形 4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直角三角形 4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共识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和价值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606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0863" y="549275"/>
            <a:ext cx="647702" cy="647700"/>
          </a:xfrm>
          <a:prstGeom prst="rect">
            <a:avLst/>
          </a:prstGeom>
          <a:solidFill>
            <a:srgbClr val="F894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altLang="zh-CN" sz="2800" b="1" dirty="0" smtClean="0">
              <a:latin typeface="+mj-lt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3935" y="2827446"/>
            <a:ext cx="1070864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全球区块链技术发展，标志着互联网信息服务业进入全新的数字纪元。一方面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去中介化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的架构，可以彻底打破互联网消费场景的多个数据孤岛，构成彻底以用户为核心的商业体系；另一方面以用户挖矿为核心、永不可篡改和再生的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产生机制，能够在价值成长层面给予用户最强的技术保障。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  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“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糖果链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因产业和技术的发展而生，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着力解决在商业流通中产生的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“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奖励累积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”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孤岛，让用户真正因为消费，积累自己的可增值奖励资产，重塑用户价值。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   每颗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“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糖果链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”Token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，意味着一笔用户消费得到了认可，商家做为激励，会购买等价值法币的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作为价值填充，而用户亦会通过直接使用或者二次销售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，获得自己想要的奖励，并且通过累积、挖矿等方式，还可以使早期的资产持续升值。</a:t>
            </a:r>
          </a:p>
        </p:txBody>
      </p:sp>
      <p:sp>
        <p:nvSpPr>
          <p:cNvPr id="4" name="PA_文本框 4" descr="e7d195523061f1c0cef09ac28eaae964ec9988a5cce77c8b8C1E4685C6E6B40CD7615480512384A61EE159C6FE0045D14B61E85D0A95589D558B81FFC809322ACC20DC2254D928200A3EA0841B8B1814FDF95998A56A2951B094ECC82CA1E1EE2631535AEB1DA698D262E945FC724B4F48518279A0FE48AC4FE58C3BB57C6047FE27F0CBDDA59E87"/>
          <p:cNvSpPr txBox="1"/>
          <p:nvPr>
            <p:custDataLst>
              <p:tags r:id="rId1"/>
            </p:custDataLst>
          </p:nvPr>
        </p:nvSpPr>
        <p:spPr>
          <a:xfrm flipH="1">
            <a:off x="1338031" y="534571"/>
            <a:ext cx="391953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概览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Abstract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81" y="315261"/>
            <a:ext cx="3950548" cy="2622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1082842" y="1251284"/>
            <a:ext cx="10034337" cy="4499811"/>
          </a:xfrm>
          <a:custGeom>
            <a:avLst/>
            <a:gdLst>
              <a:gd name="connsiteX0" fmla="*/ 0 w 10034337"/>
              <a:gd name="connsiteY0" fmla="*/ 0 h 4499811"/>
              <a:gd name="connsiteX1" fmla="*/ 10034337 w 10034337"/>
              <a:gd name="connsiteY1" fmla="*/ 0 h 4499811"/>
              <a:gd name="connsiteX2" fmla="*/ 10034337 w 10034337"/>
              <a:gd name="connsiteY2" fmla="*/ 3271393 h 4499811"/>
              <a:gd name="connsiteX3" fmla="*/ 8805919 w 10034337"/>
              <a:gd name="connsiteY3" fmla="*/ 4499811 h 4499811"/>
              <a:gd name="connsiteX4" fmla="*/ 0 w 10034337"/>
              <a:gd name="connsiteY4" fmla="*/ 4499811 h 449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337" h="4499811">
                <a:moveTo>
                  <a:pt x="0" y="0"/>
                </a:moveTo>
                <a:lnTo>
                  <a:pt x="10034337" y="0"/>
                </a:lnTo>
                <a:lnTo>
                  <a:pt x="10034337" y="3271393"/>
                </a:lnTo>
                <a:lnTo>
                  <a:pt x="8805919" y="4499811"/>
                </a:lnTo>
                <a:lnTo>
                  <a:pt x="0" y="44998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CxnSpPr/>
          <p:nvPr/>
        </p:nvCxnSpPr>
        <p:spPr>
          <a:xfrm rot="5400000">
            <a:off x="6087143" y="3000666"/>
            <a:ext cx="0" cy="900000"/>
          </a:xfrm>
          <a:prstGeom prst="line">
            <a:avLst/>
          </a:prstGeom>
          <a:ln w="508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9856192" y="4490108"/>
            <a:ext cx="1260987" cy="126098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4071206" y="397357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分配和步骤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019421" y="1429493"/>
            <a:ext cx="2153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Arial Black" panose="020B0A0402010202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03</a:t>
            </a:r>
            <a:endParaRPr lang="zh-CN" altLang="en-US" sz="11500" dirty="0">
              <a:solidFill>
                <a:schemeClr val="bg1"/>
              </a:solidFill>
              <a:latin typeface="Arial Black" panose="020B0A0402010202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475322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分配和步骤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–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流通盘份额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6050" y="724371"/>
            <a:ext cx="2426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Distribution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Steps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2239418901"/>
              </p:ext>
            </p:extLst>
          </p:nvPr>
        </p:nvGraphicFramePr>
        <p:xfrm>
          <a:off x="312150" y="1596987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矩形 38"/>
          <p:cNvSpPr/>
          <p:nvPr/>
        </p:nvSpPr>
        <p:spPr>
          <a:xfrm>
            <a:off x="7912735" y="1707349"/>
            <a:ext cx="357441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 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Chain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（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CAC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）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500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亿总量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，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是系统运转基础，直接接入行业消费平台，为社区活跃度、经济系统运转提供最直接的支持。</a:t>
            </a: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项目情况： 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hlinkClick r:id="rId4"/>
              </a:rPr>
              <a:t>www.candychain.io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Telegram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 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t.me/</a:t>
            </a:r>
            <a:r>
              <a:rPr lang="en-US" altLang="zh-CN" sz="16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candy_chain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57" name="文本框 4"/>
          <p:cNvSpPr txBox="1"/>
          <p:nvPr/>
        </p:nvSpPr>
        <p:spPr>
          <a:xfrm>
            <a:off x="1879060" y="3607360"/>
            <a:ext cx="13716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8"/>
          <p:cNvSpPr txBox="1"/>
          <p:nvPr/>
        </p:nvSpPr>
        <p:spPr>
          <a:xfrm>
            <a:off x="4240198" y="3959641"/>
            <a:ext cx="16510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基石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3573927" y="2156191"/>
            <a:ext cx="7931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912735" y="3430341"/>
            <a:ext cx="35744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流通盘（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35%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）：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包含天使轮、基石轮、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S1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轮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itchFamily="2" charset="2"/>
              <a:buChar char="u"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未来整体生态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建设运营（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65%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） 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：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包含团队、运营、市场合作推广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分配和步骤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6050" y="724371"/>
            <a:ext cx="24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Distribution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Steps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graphicFrame>
        <p:nvGraphicFramePr>
          <p:cNvPr id="19" name="表格 -1"/>
          <p:cNvGraphicFramePr/>
          <p:nvPr>
            <p:extLst>
              <p:ext uri="{D42A27DB-BD31-4B8C-83A1-F6EECF244321}">
                <p14:modId xmlns:p14="http://schemas.microsoft.com/office/powerpoint/2010/main" val="2251020278"/>
              </p:ext>
            </p:extLst>
          </p:nvPr>
        </p:nvGraphicFramePr>
        <p:xfrm>
          <a:off x="671205" y="1630872"/>
          <a:ext cx="11003915" cy="4635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4980"/>
                <a:gridCol w="7988935"/>
              </a:tblGrid>
              <a:tr h="38711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项目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Candy Chain</a:t>
                      </a:r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CAC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）</a:t>
                      </a:r>
                      <a:endParaRPr lang="zh-CN" altLang="en-US" sz="1600" b="1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0697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轮次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altLang="en-US" sz="16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轮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584">
                <a:tc row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比例分配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altLang="en-US" sz="16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天使轮  流通盘 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10% 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（代币总量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3%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zh-CN" sz="1600" b="0" kern="120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6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基石轮  流通盘 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40%  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（代币总量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12%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zh-CN" sz="1600" b="0" kern="120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29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S1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轮 流通盘 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50%  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（代币总量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15%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）</a:t>
                      </a:r>
                      <a:endParaRPr lang="en-US" altLang="zh-CN" sz="16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43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代币总量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endParaRPr lang="zh-CN" altLang="en-US" sz="16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en-US" altLang="zh-CN" sz="16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500</a:t>
                      </a:r>
                      <a:r>
                        <a:rPr lang="zh-CN" altLang="en-US" sz="16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亿个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9043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【</a:t>
                      </a:r>
                      <a:r>
                        <a:rPr lang="zh-CN" altLang="en-US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发行计划</a:t>
                      </a:r>
                      <a:r>
                        <a:rPr lang="en-US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】</a:t>
                      </a:r>
                      <a:r>
                        <a:rPr lang="zh-CN" altLang="zh-CN" sz="1600" b="0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</a:t>
                      </a:r>
                      <a:endParaRPr lang="en-US" altLang="zh-CN" sz="1600" b="0" kern="120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0" kern="120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基石</a:t>
                      </a: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轮截至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发行： 2018年5月31日</a:t>
                      </a:r>
                      <a:endParaRPr lang="en-US" altLang="zh-CN" sz="1400" b="0" dirty="0" smtClean="0">
                        <a:solidFill>
                          <a:srgbClr val="40363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lang="en-US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S1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截止时间</a:t>
                      </a: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2018年6月</a:t>
                      </a: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31日</a:t>
                      </a:r>
                    </a:p>
                    <a:p>
                      <a:pPr indent="0" algn="l">
                        <a:lnSpc>
                          <a:spcPct val="150000"/>
                        </a:lnSpc>
                        <a:buNone/>
                      </a:pP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</a:t>
                      </a:r>
                      <a:r>
                        <a:rPr lang="en-US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达到</a:t>
                      </a: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硬顶或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达到结束</a:t>
                      </a:r>
                      <a:r>
                        <a:rPr lang="zh-CN" altLang="zh-CN" sz="1400" b="0" dirty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时间即</a:t>
                      </a:r>
                      <a:r>
                        <a:rPr lang="zh-CN" altLang="zh-CN" sz="1400" b="0" dirty="0" smtClean="0">
                          <a:solidFill>
                            <a:srgbClr val="40363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中止</a:t>
                      </a:r>
                      <a:endParaRPr lang="zh-CN" altLang="zh-CN" sz="1400" b="0" dirty="0">
                        <a:solidFill>
                          <a:srgbClr val="40363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6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</a:p>
                    <a:p>
                      <a:pPr indent="0">
                        <a:buNone/>
                      </a:pPr>
                      <a:r>
                        <a:rPr lang="zh-CN" altLang="en-US" sz="1600" b="1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 基石轮 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硬顶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12000 ETH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；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出让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60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亿； 兑换比例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1ETH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40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万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CAC</a:t>
                      </a:r>
                    </a:p>
                    <a:p>
                      <a:pPr indent="0">
                        <a:buNone/>
                      </a:pPr>
                      <a:endParaRPr lang="en-US" altLang="zh-CN" sz="1600" b="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 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S1</a:t>
                      </a: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轮 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硬顶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15000 ETH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；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出让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75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亿； 兑换比例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1ETH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32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万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CAC</a:t>
                      </a:r>
                    </a:p>
                    <a:p>
                      <a:pPr indent="0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95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  天使轮 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硬顶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3000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ETH; 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出让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25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亿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CAN;  </a:t>
                      </a:r>
                      <a:r>
                        <a:rPr lang="zh-CN" altLang="en-US" sz="1600" b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兑换比例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1ETH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：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50 </a:t>
                      </a:r>
                      <a:r>
                        <a:rPr lang="zh-CN" altLang="en-US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万个 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CAC</a:t>
                      </a:r>
                      <a:endParaRPr lang="en-US" altLang="zh-CN" sz="1600" b="0" dirty="0" smtClean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文本框 4"/>
          <p:cNvSpPr txBox="1"/>
          <p:nvPr/>
        </p:nvSpPr>
        <p:spPr>
          <a:xfrm>
            <a:off x="3730930" y="6388607"/>
            <a:ext cx="3044423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上市开盘价 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1ETH = 25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万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CAC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锁仓机制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6050" y="724371"/>
            <a:ext cx="24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Distribution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</a:t>
            </a:r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Steps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5605"/>
              </p:ext>
            </p:extLst>
          </p:nvPr>
        </p:nvGraphicFramePr>
        <p:xfrm>
          <a:off x="734887" y="1870541"/>
          <a:ext cx="10616284" cy="3946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612"/>
                <a:gridCol w="1516612"/>
                <a:gridCol w="1516612"/>
                <a:gridCol w="1516612"/>
                <a:gridCol w="1516612"/>
                <a:gridCol w="1516612"/>
                <a:gridCol w="1516612"/>
              </a:tblGrid>
              <a:tr h="986732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393939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时间（月）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T0+</a:t>
                      </a:r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3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T0+</a:t>
                      </a:r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4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T0+</a:t>
                      </a:r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5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T0+</a:t>
                      </a:r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6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T0+</a:t>
                      </a:r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7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</a:tr>
              <a:tr h="986732">
                <a:tc>
                  <a:txBody>
                    <a:bodyPr/>
                    <a:lstStyle/>
                    <a:p>
                      <a:r>
                        <a:rPr lang="zh-CN" alt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天使轮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15%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15%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15%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15%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30%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86732">
                <a:tc>
                  <a:txBody>
                    <a:bodyPr/>
                    <a:lstStyle/>
                    <a:p>
                      <a:r>
                        <a:rPr lang="zh-CN" alt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基石轮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20%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86732"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S1</a:t>
                      </a:r>
                      <a:r>
                        <a:rPr lang="zh-CN" altLang="en-US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轮</a:t>
                      </a:r>
                      <a:endParaRPr 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30%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30%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30%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细黑" pitchFamily="2" charset="-122"/>
                          <a:ea typeface="华文细黑" pitchFamily="2" charset="-122"/>
                        </a:rPr>
                        <a:t>10%</a:t>
                      </a:r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393939"/>
                        </a:solidFill>
                        <a:effectLst/>
                        <a:latin typeface="华文细黑" pitchFamily="2" charset="-122"/>
                        <a:ea typeface="华文细黑" pitchFamily="2" charset="-122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276899" y="5848992"/>
            <a:ext cx="30269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ahoma"/>
              </a:rPr>
              <a:t>T0</a:t>
            </a:r>
            <a:r>
              <a:rPr lang="zh-CN" altLang="en-US" b="1" dirty="0" smtClean="0">
                <a:solidFill>
                  <a:srgbClr val="000000"/>
                </a:solidFill>
                <a:latin typeface="Tahoma"/>
              </a:rPr>
              <a:t>：对接交易所 当月</a:t>
            </a:r>
            <a:endParaRPr lang="en-US" altLang="zh-CN" b="1" dirty="0" smtClean="0">
              <a:solidFill>
                <a:srgbClr val="000000"/>
              </a:solidFill>
              <a:latin typeface="Tahom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0000"/>
                </a:solidFill>
                <a:latin typeface="Tahoma"/>
              </a:rPr>
              <a:t>T0+3</a:t>
            </a:r>
            <a:r>
              <a:rPr lang="zh-CN" altLang="en-US" b="1" dirty="0" smtClean="0">
                <a:solidFill>
                  <a:srgbClr val="000000"/>
                </a:solidFill>
                <a:latin typeface="Tahoma"/>
              </a:rPr>
              <a:t>：</a:t>
            </a:r>
            <a:r>
              <a:rPr lang="zh-CN" altLang="en-US" b="1" dirty="0">
                <a:solidFill>
                  <a:srgbClr val="000000"/>
                </a:solidFill>
                <a:latin typeface="Tahoma"/>
              </a:rPr>
              <a:t>对接</a:t>
            </a:r>
            <a:r>
              <a:rPr lang="zh-CN" altLang="en-US" b="1" dirty="0" smtClean="0">
                <a:solidFill>
                  <a:srgbClr val="000000"/>
                </a:solidFill>
                <a:latin typeface="Tahoma"/>
              </a:rPr>
              <a:t>交易所 </a:t>
            </a:r>
            <a:r>
              <a:rPr lang="en-US" altLang="en-US" b="1" dirty="0" smtClean="0">
                <a:solidFill>
                  <a:srgbClr val="000000"/>
                </a:solidFill>
                <a:latin typeface="Tahoma"/>
              </a:rPr>
              <a:t>第三月</a:t>
            </a:r>
            <a:endParaRPr lang="zh-CN" altLang="en-US" b="1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4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1082842" y="1251284"/>
            <a:ext cx="10034337" cy="4499811"/>
          </a:xfrm>
          <a:custGeom>
            <a:avLst/>
            <a:gdLst>
              <a:gd name="connsiteX0" fmla="*/ 0 w 10034337"/>
              <a:gd name="connsiteY0" fmla="*/ 0 h 4499811"/>
              <a:gd name="connsiteX1" fmla="*/ 10034337 w 10034337"/>
              <a:gd name="connsiteY1" fmla="*/ 0 h 4499811"/>
              <a:gd name="connsiteX2" fmla="*/ 10034337 w 10034337"/>
              <a:gd name="connsiteY2" fmla="*/ 3271393 h 4499811"/>
              <a:gd name="connsiteX3" fmla="*/ 8805919 w 10034337"/>
              <a:gd name="connsiteY3" fmla="*/ 4499811 h 4499811"/>
              <a:gd name="connsiteX4" fmla="*/ 0 w 10034337"/>
              <a:gd name="connsiteY4" fmla="*/ 4499811 h 449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337" h="4499811">
                <a:moveTo>
                  <a:pt x="0" y="0"/>
                </a:moveTo>
                <a:lnTo>
                  <a:pt x="10034337" y="0"/>
                </a:lnTo>
                <a:lnTo>
                  <a:pt x="10034337" y="3271393"/>
                </a:lnTo>
                <a:lnTo>
                  <a:pt x="8805919" y="4499811"/>
                </a:lnTo>
                <a:lnTo>
                  <a:pt x="0" y="44998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CxnSpPr/>
          <p:nvPr/>
        </p:nvCxnSpPr>
        <p:spPr>
          <a:xfrm rot="5400000">
            <a:off x="6087143" y="3000666"/>
            <a:ext cx="0" cy="900000"/>
          </a:xfrm>
          <a:prstGeom prst="line">
            <a:avLst/>
          </a:prstGeom>
          <a:ln w="508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9856192" y="4490108"/>
            <a:ext cx="1260987" cy="126098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4071206" y="397357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社区和生态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019421" y="1429493"/>
            <a:ext cx="2153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Arial Black" panose="020B0A0402010202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04</a:t>
            </a:r>
            <a:endParaRPr lang="zh-CN" altLang="en-US" sz="11500" dirty="0">
              <a:solidFill>
                <a:schemeClr val="bg1"/>
              </a:solidFill>
              <a:latin typeface="Arial Black" panose="020B0A0402010202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753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4612561" cy="58477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社区和生态 商业闭环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P1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86050" y="724371"/>
            <a:ext cx="267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Community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Ecology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47" name="椭圆 46"/>
          <p:cNvSpPr/>
          <p:nvPr/>
        </p:nvSpPr>
        <p:spPr>
          <a:xfrm>
            <a:off x="5451906" y="4902307"/>
            <a:ext cx="950150" cy="950150"/>
          </a:xfrm>
          <a:prstGeom prst="ellipse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830798" y="2613427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7"/>
          <p:cNvSpPr txBox="1"/>
          <p:nvPr/>
        </p:nvSpPr>
        <p:spPr>
          <a:xfrm>
            <a:off x="5158527" y="268922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商家积分商城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829938" y="1577076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23"/>
          <p:cNvSpPr txBox="1"/>
          <p:nvPr/>
        </p:nvSpPr>
        <p:spPr>
          <a:xfrm>
            <a:off x="5157667" y="1617949"/>
            <a:ext cx="154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935573" y="6036077"/>
            <a:ext cx="2163675" cy="513543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28"/>
          <p:cNvSpPr txBox="1"/>
          <p:nvPr/>
        </p:nvSpPr>
        <p:spPr>
          <a:xfrm>
            <a:off x="4892083" y="6117707"/>
            <a:ext cx="220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签约商户、</a:t>
            </a:r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OTC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213653" y="3654592"/>
            <a:ext cx="2811866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30"/>
          <p:cNvSpPr txBox="1"/>
          <p:nvPr/>
        </p:nvSpPr>
        <p:spPr>
          <a:xfrm>
            <a:off x="1668382" y="3730390"/>
            <a:ext cx="195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79" y="3768956"/>
            <a:ext cx="285680" cy="284345"/>
          </a:xfrm>
          <a:prstGeom prst="rect">
            <a:avLst/>
          </a:prstGeom>
        </p:spPr>
      </p:pic>
      <p:sp>
        <p:nvSpPr>
          <p:cNvPr id="58" name="圆角矩形 57"/>
          <p:cNvSpPr/>
          <p:nvPr/>
        </p:nvSpPr>
        <p:spPr>
          <a:xfrm>
            <a:off x="8230363" y="2613128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38"/>
          <p:cNvSpPr txBox="1"/>
          <p:nvPr/>
        </p:nvSpPr>
        <p:spPr>
          <a:xfrm>
            <a:off x="8675567" y="2688926"/>
            <a:ext cx="15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Candy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币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77" y="2718203"/>
            <a:ext cx="285680" cy="284345"/>
          </a:xfrm>
          <a:prstGeom prst="rect">
            <a:avLst/>
          </a:prstGeom>
        </p:spPr>
      </p:pic>
      <p:cxnSp>
        <p:nvCxnSpPr>
          <p:cNvPr id="61" name="肘形连接符 60"/>
          <p:cNvCxnSpPr>
            <a:stCxn id="53" idx="1"/>
            <a:endCxn id="54" idx="2"/>
          </p:cNvCxnSpPr>
          <p:nvPr/>
        </p:nvCxnSpPr>
        <p:spPr>
          <a:xfrm rot="10800000">
            <a:off x="2619587" y="4168135"/>
            <a:ext cx="2272497" cy="2134238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58" idx="2"/>
            <a:endCxn id="53" idx="3"/>
          </p:cNvCxnSpPr>
          <p:nvPr/>
        </p:nvCxnSpPr>
        <p:spPr>
          <a:xfrm rot="5400000">
            <a:off x="6617900" y="3608072"/>
            <a:ext cx="3175702" cy="2212901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/>
          <p:cNvCxnSpPr>
            <a:stCxn id="54" idx="0"/>
            <a:endCxn id="50" idx="1"/>
          </p:cNvCxnSpPr>
          <p:nvPr/>
        </p:nvCxnSpPr>
        <p:spPr>
          <a:xfrm rot="5400000" flipH="1" flipV="1">
            <a:off x="2814390" y="1639044"/>
            <a:ext cx="1820744" cy="2210352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85"/>
          <p:cNvSpPr txBox="1"/>
          <p:nvPr/>
        </p:nvSpPr>
        <p:spPr>
          <a:xfrm>
            <a:off x="3338592" y="1876405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88"/>
          <p:cNvSpPr txBox="1"/>
          <p:nvPr/>
        </p:nvSpPr>
        <p:spPr>
          <a:xfrm>
            <a:off x="7742601" y="590758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90"/>
          <p:cNvSpPr txBox="1"/>
          <p:nvPr/>
        </p:nvSpPr>
        <p:spPr>
          <a:xfrm>
            <a:off x="5353953" y="216980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派发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91"/>
          <p:cNvSpPr txBox="1"/>
          <p:nvPr/>
        </p:nvSpPr>
        <p:spPr>
          <a:xfrm>
            <a:off x="3236999" y="5910763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兑换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线箭头连接符 67"/>
          <p:cNvCxnSpPr>
            <a:stCxn id="50" idx="2"/>
            <a:endCxn id="48" idx="0"/>
          </p:cNvCxnSpPr>
          <p:nvPr/>
        </p:nvCxnSpPr>
        <p:spPr>
          <a:xfrm>
            <a:off x="5911776" y="2090619"/>
            <a:ext cx="860" cy="52280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>
            <a:stCxn id="48" idx="3"/>
            <a:endCxn id="58" idx="1"/>
          </p:cNvCxnSpPr>
          <p:nvPr/>
        </p:nvCxnSpPr>
        <p:spPr>
          <a:xfrm flipV="1">
            <a:off x="6994473" y="2869900"/>
            <a:ext cx="1235890" cy="299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90"/>
          <p:cNvSpPr txBox="1"/>
          <p:nvPr/>
        </p:nvSpPr>
        <p:spPr>
          <a:xfrm>
            <a:off x="7208153" y="2512702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用户兑换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477306" y="3441807"/>
            <a:ext cx="950150" cy="950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3"/>
          <p:cNvSpPr txBox="1"/>
          <p:nvPr/>
        </p:nvSpPr>
        <p:spPr>
          <a:xfrm>
            <a:off x="5641915" y="3563483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</a:p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兑换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14"/>
          <p:cNvSpPr txBox="1"/>
          <p:nvPr/>
        </p:nvSpPr>
        <p:spPr>
          <a:xfrm>
            <a:off x="5611429" y="5054629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8233538" y="1602476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23"/>
          <p:cNvSpPr txBox="1"/>
          <p:nvPr/>
        </p:nvSpPr>
        <p:spPr>
          <a:xfrm>
            <a:off x="8561267" y="1643349"/>
            <a:ext cx="154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第三方钱包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线箭头连接符 75"/>
          <p:cNvCxnSpPr>
            <a:stCxn id="58" idx="0"/>
            <a:endCxn id="74" idx="2"/>
          </p:cNvCxnSpPr>
          <p:nvPr/>
        </p:nvCxnSpPr>
        <p:spPr>
          <a:xfrm flipV="1">
            <a:off x="9312201" y="2116019"/>
            <a:ext cx="3175" cy="497109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直角三角形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753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4612561" cy="58477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社区和生态 商业闭环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P2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cxnSp>
        <p:nvCxnSpPr>
          <p:cNvPr id="41" name="肘形连接符 40"/>
          <p:cNvCxnSpPr/>
          <p:nvPr/>
        </p:nvCxnSpPr>
        <p:spPr>
          <a:xfrm rot="5400000" flipH="1" flipV="1">
            <a:off x="3701500" y="2684044"/>
            <a:ext cx="1152693" cy="1042404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>
          <a:xfrm rot="10800000">
            <a:off x="6965520" y="2619140"/>
            <a:ext cx="3092881" cy="1199082"/>
          </a:xfrm>
          <a:prstGeom prst="bentConnector3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4830798" y="2435627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7"/>
          <p:cNvSpPr txBox="1"/>
          <p:nvPr/>
        </p:nvSpPr>
        <p:spPr>
          <a:xfrm>
            <a:off x="5247427" y="2498725"/>
            <a:ext cx="139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829938" y="1704076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23"/>
          <p:cNvSpPr txBox="1"/>
          <p:nvPr/>
        </p:nvSpPr>
        <p:spPr>
          <a:xfrm>
            <a:off x="5246566" y="1770349"/>
            <a:ext cx="15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Candy APP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727" y="1799626"/>
            <a:ext cx="285680" cy="284345"/>
          </a:xfrm>
          <a:prstGeom prst="rect">
            <a:avLst/>
          </a:prstGeom>
        </p:spPr>
      </p:pic>
      <p:sp>
        <p:nvSpPr>
          <p:cNvPr id="49" name="圆角矩形 48"/>
          <p:cNvSpPr/>
          <p:nvPr/>
        </p:nvSpPr>
        <p:spPr>
          <a:xfrm>
            <a:off x="4960973" y="6163077"/>
            <a:ext cx="2163675" cy="513543"/>
          </a:xfrm>
          <a:prstGeom prst="round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28"/>
          <p:cNvSpPr txBox="1"/>
          <p:nvPr/>
        </p:nvSpPr>
        <p:spPr>
          <a:xfrm>
            <a:off x="4917483" y="6244707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）交易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213653" y="3781592"/>
            <a:ext cx="2811866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30"/>
          <p:cNvSpPr txBox="1"/>
          <p:nvPr/>
        </p:nvSpPr>
        <p:spPr>
          <a:xfrm>
            <a:off x="1668382" y="3857390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（基石</a:t>
            </a:r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发展）用户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79" y="3895956"/>
            <a:ext cx="285680" cy="284345"/>
          </a:xfrm>
          <a:prstGeom prst="rect">
            <a:avLst/>
          </a:prstGeom>
        </p:spPr>
      </p:pic>
      <p:sp>
        <p:nvSpPr>
          <p:cNvPr id="59" name="圆角矩形 58"/>
          <p:cNvSpPr/>
          <p:nvPr/>
        </p:nvSpPr>
        <p:spPr>
          <a:xfrm>
            <a:off x="8230363" y="3806928"/>
            <a:ext cx="2163675" cy="5135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38"/>
          <p:cNvSpPr txBox="1"/>
          <p:nvPr/>
        </p:nvSpPr>
        <p:spPr>
          <a:xfrm>
            <a:off x="8675567" y="3870026"/>
            <a:ext cx="117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Candy 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币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677" y="3912003"/>
            <a:ext cx="285680" cy="284345"/>
          </a:xfrm>
          <a:prstGeom prst="rect">
            <a:avLst/>
          </a:prstGeom>
        </p:spPr>
      </p:pic>
      <p:cxnSp>
        <p:nvCxnSpPr>
          <p:cNvPr id="66" name="肘形连接符 65"/>
          <p:cNvCxnSpPr>
            <a:stCxn id="50" idx="1"/>
            <a:endCxn id="51" idx="2"/>
          </p:cNvCxnSpPr>
          <p:nvPr/>
        </p:nvCxnSpPr>
        <p:spPr>
          <a:xfrm rot="10800000">
            <a:off x="2619587" y="4295135"/>
            <a:ext cx="2297897" cy="2134238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59" idx="2"/>
            <a:endCxn id="50" idx="3"/>
          </p:cNvCxnSpPr>
          <p:nvPr/>
        </p:nvCxnSpPr>
        <p:spPr>
          <a:xfrm rot="5400000">
            <a:off x="7164219" y="4281391"/>
            <a:ext cx="2108902" cy="2187062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51" idx="0"/>
            <a:endCxn id="45" idx="1"/>
          </p:cNvCxnSpPr>
          <p:nvPr/>
        </p:nvCxnSpPr>
        <p:spPr>
          <a:xfrm rot="5400000" flipH="1" flipV="1">
            <a:off x="2814390" y="1766044"/>
            <a:ext cx="1820744" cy="2210352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59" idx="0"/>
            <a:endCxn id="45" idx="3"/>
          </p:cNvCxnSpPr>
          <p:nvPr/>
        </p:nvCxnSpPr>
        <p:spPr>
          <a:xfrm rot="16200000" flipV="1">
            <a:off x="7229867" y="1724594"/>
            <a:ext cx="1846080" cy="2318588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78"/>
          <p:cNvCxnSpPr/>
          <p:nvPr/>
        </p:nvCxnSpPr>
        <p:spPr>
          <a:xfrm flipH="1" flipV="1">
            <a:off x="2082800" y="1473200"/>
            <a:ext cx="16984" cy="2308393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80"/>
          <p:cNvCxnSpPr/>
          <p:nvPr/>
        </p:nvCxnSpPr>
        <p:spPr>
          <a:xfrm flipV="1">
            <a:off x="2099784" y="1467410"/>
            <a:ext cx="7691916" cy="1226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83"/>
          <p:cNvCxnSpPr/>
          <p:nvPr/>
        </p:nvCxnSpPr>
        <p:spPr>
          <a:xfrm flipH="1">
            <a:off x="9791700" y="1473200"/>
            <a:ext cx="12700" cy="235478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85"/>
          <p:cNvSpPr txBox="1"/>
          <p:nvPr/>
        </p:nvSpPr>
        <p:spPr>
          <a:xfrm>
            <a:off x="3452892" y="20542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激励</a:t>
            </a:r>
          </a:p>
        </p:txBody>
      </p:sp>
      <p:sp>
        <p:nvSpPr>
          <p:cNvPr id="74" name="TextBox 86"/>
          <p:cNvSpPr txBox="1"/>
          <p:nvPr/>
        </p:nvSpPr>
        <p:spPr>
          <a:xfrm>
            <a:off x="7686624" y="2051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88"/>
          <p:cNvSpPr txBox="1"/>
          <p:nvPr/>
        </p:nvSpPr>
        <p:spPr>
          <a:xfrm>
            <a:off x="7742601" y="6009188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流通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89"/>
          <p:cNvSpPr txBox="1"/>
          <p:nvPr/>
        </p:nvSpPr>
        <p:spPr>
          <a:xfrm>
            <a:off x="7573278" y="26633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90"/>
          <p:cNvSpPr txBox="1"/>
          <p:nvPr/>
        </p:nvSpPr>
        <p:spPr>
          <a:xfrm>
            <a:off x="4096653" y="2665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流通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91"/>
          <p:cNvSpPr txBox="1"/>
          <p:nvPr/>
        </p:nvSpPr>
        <p:spPr>
          <a:xfrm>
            <a:off x="3236999" y="60377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线箭头连接符 78"/>
          <p:cNvCxnSpPr>
            <a:stCxn id="43" idx="0"/>
            <a:endCxn id="45" idx="2"/>
          </p:cNvCxnSpPr>
          <p:nvPr/>
        </p:nvCxnSpPr>
        <p:spPr>
          <a:xfrm flipH="1" flipV="1">
            <a:off x="5911776" y="2217619"/>
            <a:ext cx="860" cy="218008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5451906" y="4902307"/>
            <a:ext cx="950150" cy="950150"/>
          </a:xfrm>
          <a:prstGeom prst="ellipse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3"/>
          <p:cNvSpPr txBox="1"/>
          <p:nvPr/>
        </p:nvSpPr>
        <p:spPr>
          <a:xfrm>
            <a:off x="5578415" y="339838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426506" y="3352907"/>
            <a:ext cx="950150" cy="950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TextBox 3"/>
          <p:cNvSpPr txBox="1"/>
          <p:nvPr/>
        </p:nvSpPr>
        <p:spPr>
          <a:xfrm>
            <a:off x="5578415" y="3525383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14"/>
          <p:cNvSpPr txBox="1"/>
          <p:nvPr/>
        </p:nvSpPr>
        <p:spPr>
          <a:xfrm>
            <a:off x="5611429" y="5054629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en-US" altLang="zh-CN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rot="17192932">
            <a:off x="5075434" y="4525356"/>
            <a:ext cx="645781" cy="243907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 rot="6194753">
            <a:off x="6131043" y="4411054"/>
            <a:ext cx="645781" cy="243907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TextBox 4"/>
          <p:cNvSpPr txBox="1"/>
          <p:nvPr/>
        </p:nvSpPr>
        <p:spPr>
          <a:xfrm>
            <a:off x="5680454" y="44299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12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1385494" y="2211667"/>
            <a:ext cx="1179008" cy="926099"/>
          </a:xfrm>
          <a:custGeom>
            <a:avLst/>
            <a:gdLst>
              <a:gd name="T0" fmla="*/ 282 w 766"/>
              <a:gd name="T1" fmla="*/ 304 h 600"/>
              <a:gd name="T2" fmla="*/ 391 w 766"/>
              <a:gd name="T3" fmla="*/ 248 h 600"/>
              <a:gd name="T4" fmla="*/ 596 w 766"/>
              <a:gd name="T5" fmla="*/ 213 h 600"/>
              <a:gd name="T6" fmla="*/ 652 w 766"/>
              <a:gd name="T7" fmla="*/ 129 h 600"/>
              <a:gd name="T8" fmla="*/ 570 w 766"/>
              <a:gd name="T9" fmla="*/ 186 h 600"/>
              <a:gd name="T10" fmla="*/ 391 w 766"/>
              <a:gd name="T11" fmla="*/ 195 h 600"/>
              <a:gd name="T12" fmla="*/ 766 w 766"/>
              <a:gd name="T13" fmla="*/ 80 h 600"/>
              <a:gd name="T14" fmla="*/ 465 w 766"/>
              <a:gd name="T15" fmla="*/ 32 h 600"/>
              <a:gd name="T16" fmla="*/ 437 w 766"/>
              <a:gd name="T17" fmla="*/ 0 h 600"/>
              <a:gd name="T18" fmla="*/ 154 w 766"/>
              <a:gd name="T19" fmla="*/ 32 h 600"/>
              <a:gd name="T20" fmla="*/ 175 w 766"/>
              <a:gd name="T21" fmla="*/ 80 h 600"/>
              <a:gd name="T22" fmla="*/ 216 w 766"/>
              <a:gd name="T23" fmla="*/ 135 h 600"/>
              <a:gd name="T24" fmla="*/ 706 w 766"/>
              <a:gd name="T25" fmla="*/ 80 h 600"/>
              <a:gd name="T26" fmla="*/ 355 w 766"/>
              <a:gd name="T27" fmla="*/ 394 h 600"/>
              <a:gd name="T28" fmla="*/ 706 w 766"/>
              <a:gd name="T29" fmla="*/ 410 h 600"/>
              <a:gd name="T30" fmla="*/ 361 w 766"/>
              <a:gd name="T31" fmla="*/ 427 h 600"/>
              <a:gd name="T32" fmla="*/ 362 w 766"/>
              <a:gd name="T33" fmla="*/ 478 h 600"/>
              <a:gd name="T34" fmla="*/ 437 w 766"/>
              <a:gd name="T35" fmla="*/ 595 h 600"/>
              <a:gd name="T36" fmla="*/ 465 w 766"/>
              <a:gd name="T37" fmla="*/ 478 h 600"/>
              <a:gd name="T38" fmla="*/ 603 w 766"/>
              <a:gd name="T39" fmla="*/ 592 h 600"/>
              <a:gd name="T40" fmla="*/ 591 w 766"/>
              <a:gd name="T41" fmla="*/ 478 h 600"/>
              <a:gd name="T42" fmla="*/ 766 w 766"/>
              <a:gd name="T43" fmla="*/ 427 h 600"/>
              <a:gd name="T44" fmla="*/ 747 w 766"/>
              <a:gd name="T45" fmla="*/ 80 h 600"/>
              <a:gd name="T46" fmla="*/ 161 w 766"/>
              <a:gd name="T47" fmla="*/ 310 h 600"/>
              <a:gd name="T48" fmla="*/ 235 w 766"/>
              <a:gd name="T49" fmla="*/ 236 h 600"/>
              <a:gd name="T50" fmla="*/ 86 w 766"/>
              <a:gd name="T51" fmla="*/ 236 h 600"/>
              <a:gd name="T52" fmla="*/ 208 w 766"/>
              <a:gd name="T53" fmla="*/ 325 h 600"/>
              <a:gd name="T54" fmla="*/ 181 w 766"/>
              <a:gd name="T55" fmla="*/ 325 h 600"/>
              <a:gd name="T56" fmla="*/ 188 w 766"/>
              <a:gd name="T57" fmla="*/ 339 h 600"/>
              <a:gd name="T58" fmla="*/ 196 w 766"/>
              <a:gd name="T59" fmla="*/ 510 h 600"/>
              <a:gd name="T60" fmla="*/ 129 w 766"/>
              <a:gd name="T61" fmla="*/ 510 h 600"/>
              <a:gd name="T62" fmla="*/ 137 w 766"/>
              <a:gd name="T63" fmla="*/ 339 h 600"/>
              <a:gd name="T64" fmla="*/ 145 w 766"/>
              <a:gd name="T65" fmla="*/ 325 h 600"/>
              <a:gd name="T66" fmla="*/ 0 w 766"/>
              <a:gd name="T67" fmla="*/ 438 h 600"/>
              <a:gd name="T68" fmla="*/ 66 w 766"/>
              <a:gd name="T69" fmla="*/ 600 h 600"/>
              <a:gd name="T70" fmla="*/ 89 w 766"/>
              <a:gd name="T71" fmla="*/ 432 h 600"/>
              <a:gd name="T72" fmla="*/ 230 w 766"/>
              <a:gd name="T73" fmla="*/ 600 h 600"/>
              <a:gd name="T74" fmla="*/ 253 w 766"/>
              <a:gd name="T75" fmla="*/ 432 h 600"/>
              <a:gd name="T76" fmla="*/ 321 w 766"/>
              <a:gd name="T77" fmla="*/ 600 h 600"/>
              <a:gd name="T78" fmla="*/ 208 w 766"/>
              <a:gd name="T79" fmla="*/ 325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66" h="600">
                <a:moveTo>
                  <a:pt x="391" y="195"/>
                </a:moveTo>
                <a:lnTo>
                  <a:pt x="282" y="304"/>
                </a:lnTo>
                <a:cubicBezTo>
                  <a:pt x="293" y="310"/>
                  <a:pt x="303" y="317"/>
                  <a:pt x="312" y="326"/>
                </a:cubicBezTo>
                <a:lnTo>
                  <a:pt x="391" y="248"/>
                </a:lnTo>
                <a:lnTo>
                  <a:pt x="476" y="333"/>
                </a:lnTo>
                <a:lnTo>
                  <a:pt x="596" y="213"/>
                </a:lnTo>
                <a:lnTo>
                  <a:pt x="614" y="259"/>
                </a:lnTo>
                <a:lnTo>
                  <a:pt x="652" y="129"/>
                </a:lnTo>
                <a:lnTo>
                  <a:pt x="522" y="167"/>
                </a:lnTo>
                <a:lnTo>
                  <a:pt x="570" y="186"/>
                </a:lnTo>
                <a:lnTo>
                  <a:pt x="476" y="280"/>
                </a:lnTo>
                <a:lnTo>
                  <a:pt x="391" y="195"/>
                </a:lnTo>
                <a:close/>
                <a:moveTo>
                  <a:pt x="766" y="80"/>
                </a:moveTo>
                <a:lnTo>
                  <a:pt x="766" y="80"/>
                </a:lnTo>
                <a:lnTo>
                  <a:pt x="766" y="32"/>
                </a:lnTo>
                <a:lnTo>
                  <a:pt x="465" y="32"/>
                </a:lnTo>
                <a:lnTo>
                  <a:pt x="465" y="0"/>
                </a:lnTo>
                <a:lnTo>
                  <a:pt x="437" y="0"/>
                </a:lnTo>
                <a:lnTo>
                  <a:pt x="437" y="32"/>
                </a:lnTo>
                <a:lnTo>
                  <a:pt x="154" y="32"/>
                </a:lnTo>
                <a:lnTo>
                  <a:pt x="154" y="80"/>
                </a:lnTo>
                <a:lnTo>
                  <a:pt x="175" y="80"/>
                </a:lnTo>
                <a:lnTo>
                  <a:pt x="175" y="122"/>
                </a:lnTo>
                <a:cubicBezTo>
                  <a:pt x="190" y="124"/>
                  <a:pt x="203" y="128"/>
                  <a:pt x="216" y="135"/>
                </a:cubicBezTo>
                <a:lnTo>
                  <a:pt x="216" y="80"/>
                </a:lnTo>
                <a:lnTo>
                  <a:pt x="706" y="80"/>
                </a:lnTo>
                <a:lnTo>
                  <a:pt x="706" y="394"/>
                </a:lnTo>
                <a:lnTo>
                  <a:pt x="355" y="394"/>
                </a:lnTo>
                <a:cubicBezTo>
                  <a:pt x="356" y="399"/>
                  <a:pt x="358" y="404"/>
                  <a:pt x="359" y="410"/>
                </a:cubicBezTo>
                <a:lnTo>
                  <a:pt x="706" y="410"/>
                </a:lnTo>
                <a:lnTo>
                  <a:pt x="706" y="427"/>
                </a:lnTo>
                <a:lnTo>
                  <a:pt x="361" y="427"/>
                </a:lnTo>
                <a:cubicBezTo>
                  <a:pt x="361" y="430"/>
                  <a:pt x="362" y="434"/>
                  <a:pt x="362" y="438"/>
                </a:cubicBezTo>
                <a:lnTo>
                  <a:pt x="362" y="478"/>
                </a:lnTo>
                <a:lnTo>
                  <a:pt x="437" y="478"/>
                </a:lnTo>
                <a:lnTo>
                  <a:pt x="437" y="595"/>
                </a:lnTo>
                <a:lnTo>
                  <a:pt x="465" y="595"/>
                </a:lnTo>
                <a:lnTo>
                  <a:pt x="465" y="478"/>
                </a:lnTo>
                <a:lnTo>
                  <a:pt x="560" y="478"/>
                </a:lnTo>
                <a:lnTo>
                  <a:pt x="603" y="592"/>
                </a:lnTo>
                <a:lnTo>
                  <a:pt x="631" y="585"/>
                </a:lnTo>
                <a:lnTo>
                  <a:pt x="591" y="478"/>
                </a:lnTo>
                <a:lnTo>
                  <a:pt x="766" y="478"/>
                </a:lnTo>
                <a:lnTo>
                  <a:pt x="766" y="427"/>
                </a:lnTo>
                <a:lnTo>
                  <a:pt x="747" y="427"/>
                </a:lnTo>
                <a:lnTo>
                  <a:pt x="747" y="80"/>
                </a:lnTo>
                <a:lnTo>
                  <a:pt x="766" y="80"/>
                </a:lnTo>
                <a:close/>
                <a:moveTo>
                  <a:pt x="161" y="310"/>
                </a:moveTo>
                <a:lnTo>
                  <a:pt x="161" y="310"/>
                </a:lnTo>
                <a:cubicBezTo>
                  <a:pt x="202" y="310"/>
                  <a:pt x="235" y="277"/>
                  <a:pt x="235" y="236"/>
                </a:cubicBezTo>
                <a:cubicBezTo>
                  <a:pt x="235" y="194"/>
                  <a:pt x="202" y="161"/>
                  <a:pt x="161" y="161"/>
                </a:cubicBezTo>
                <a:cubicBezTo>
                  <a:pt x="119" y="161"/>
                  <a:pt x="86" y="194"/>
                  <a:pt x="86" y="236"/>
                </a:cubicBezTo>
                <a:cubicBezTo>
                  <a:pt x="86" y="277"/>
                  <a:pt x="119" y="310"/>
                  <a:pt x="161" y="310"/>
                </a:cubicBezTo>
                <a:close/>
                <a:moveTo>
                  <a:pt x="208" y="325"/>
                </a:moveTo>
                <a:lnTo>
                  <a:pt x="208" y="325"/>
                </a:lnTo>
                <a:lnTo>
                  <a:pt x="181" y="325"/>
                </a:lnTo>
                <a:lnTo>
                  <a:pt x="185" y="328"/>
                </a:lnTo>
                <a:cubicBezTo>
                  <a:pt x="188" y="331"/>
                  <a:pt x="190" y="336"/>
                  <a:pt x="188" y="339"/>
                </a:cubicBezTo>
                <a:lnTo>
                  <a:pt x="178" y="365"/>
                </a:lnTo>
                <a:lnTo>
                  <a:pt x="196" y="510"/>
                </a:lnTo>
                <a:lnTo>
                  <a:pt x="163" y="540"/>
                </a:lnTo>
                <a:lnTo>
                  <a:pt x="129" y="510"/>
                </a:lnTo>
                <a:lnTo>
                  <a:pt x="147" y="365"/>
                </a:lnTo>
                <a:lnTo>
                  <a:pt x="137" y="339"/>
                </a:lnTo>
                <a:cubicBezTo>
                  <a:pt x="135" y="336"/>
                  <a:pt x="137" y="331"/>
                  <a:pt x="140" y="328"/>
                </a:cubicBezTo>
                <a:lnTo>
                  <a:pt x="145" y="325"/>
                </a:lnTo>
                <a:lnTo>
                  <a:pt x="112" y="325"/>
                </a:lnTo>
                <a:cubicBezTo>
                  <a:pt x="50" y="325"/>
                  <a:pt x="0" y="376"/>
                  <a:pt x="0" y="438"/>
                </a:cubicBezTo>
                <a:lnTo>
                  <a:pt x="0" y="600"/>
                </a:lnTo>
                <a:lnTo>
                  <a:pt x="66" y="600"/>
                </a:lnTo>
                <a:lnTo>
                  <a:pt x="66" y="432"/>
                </a:lnTo>
                <a:lnTo>
                  <a:pt x="89" y="432"/>
                </a:lnTo>
                <a:lnTo>
                  <a:pt x="89" y="600"/>
                </a:lnTo>
                <a:lnTo>
                  <a:pt x="230" y="600"/>
                </a:lnTo>
                <a:lnTo>
                  <a:pt x="230" y="432"/>
                </a:lnTo>
                <a:lnTo>
                  <a:pt x="253" y="432"/>
                </a:lnTo>
                <a:lnTo>
                  <a:pt x="253" y="600"/>
                </a:lnTo>
                <a:lnTo>
                  <a:pt x="321" y="600"/>
                </a:lnTo>
                <a:lnTo>
                  <a:pt x="321" y="438"/>
                </a:lnTo>
                <a:cubicBezTo>
                  <a:pt x="321" y="376"/>
                  <a:pt x="271" y="325"/>
                  <a:pt x="208" y="32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Freeform 2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2971297" y="1848005"/>
            <a:ext cx="3357820" cy="4315415"/>
          </a:xfrm>
          <a:custGeom>
            <a:avLst/>
            <a:gdLst/>
            <a:ahLst/>
            <a:cxnLst>
              <a:cxn ang="0">
                <a:pos x="2057" y="0"/>
              </a:cxn>
              <a:cxn ang="0">
                <a:pos x="2064" y="137"/>
              </a:cxn>
              <a:cxn ang="0">
                <a:pos x="0" y="139"/>
              </a:cxn>
              <a:cxn ang="0">
                <a:pos x="4" y="651"/>
              </a:cxn>
              <a:cxn ang="0">
                <a:pos x="1058" y="651"/>
              </a:cxn>
              <a:cxn ang="0">
                <a:pos x="744" y="1617"/>
              </a:cxn>
              <a:cxn ang="0">
                <a:pos x="2046" y="2935"/>
              </a:cxn>
              <a:cxn ang="0">
                <a:pos x="1910" y="2716"/>
              </a:cxn>
              <a:cxn ang="0">
                <a:pos x="2032" y="2459"/>
              </a:cxn>
              <a:cxn ang="0">
                <a:pos x="1222" y="1592"/>
              </a:cxn>
              <a:cxn ang="0">
                <a:pos x="2088" y="614"/>
              </a:cxn>
              <a:cxn ang="0">
                <a:pos x="2095" y="757"/>
              </a:cxn>
              <a:cxn ang="0">
                <a:pos x="2285" y="368"/>
              </a:cxn>
              <a:cxn ang="0">
                <a:pos x="2057" y="0"/>
              </a:cxn>
            </a:cxnLst>
            <a:rect l="0" t="0" r="r" b="b"/>
            <a:pathLst>
              <a:path w="2285" h="2935">
                <a:moveTo>
                  <a:pt x="2057" y="0"/>
                </a:moveTo>
                <a:cubicBezTo>
                  <a:pt x="2064" y="137"/>
                  <a:pt x="2064" y="137"/>
                  <a:pt x="2064" y="137"/>
                </a:cubicBezTo>
                <a:cubicBezTo>
                  <a:pt x="0" y="139"/>
                  <a:pt x="0" y="139"/>
                  <a:pt x="0" y="139"/>
                </a:cubicBezTo>
                <a:cubicBezTo>
                  <a:pt x="4" y="651"/>
                  <a:pt x="4" y="651"/>
                  <a:pt x="4" y="651"/>
                </a:cubicBezTo>
                <a:cubicBezTo>
                  <a:pt x="1058" y="651"/>
                  <a:pt x="1058" y="651"/>
                  <a:pt x="1058" y="651"/>
                </a:cubicBezTo>
                <a:cubicBezTo>
                  <a:pt x="844" y="913"/>
                  <a:pt x="724" y="1252"/>
                  <a:pt x="744" y="1617"/>
                </a:cubicBezTo>
                <a:cubicBezTo>
                  <a:pt x="785" y="2330"/>
                  <a:pt x="1352" y="2887"/>
                  <a:pt x="2046" y="2935"/>
                </a:cubicBezTo>
                <a:cubicBezTo>
                  <a:pt x="1910" y="2716"/>
                  <a:pt x="1910" y="2716"/>
                  <a:pt x="1910" y="2716"/>
                </a:cubicBezTo>
                <a:cubicBezTo>
                  <a:pt x="2032" y="2459"/>
                  <a:pt x="2032" y="2459"/>
                  <a:pt x="2032" y="2459"/>
                </a:cubicBezTo>
                <a:cubicBezTo>
                  <a:pt x="1596" y="2405"/>
                  <a:pt x="1248" y="2046"/>
                  <a:pt x="1222" y="1592"/>
                </a:cubicBezTo>
                <a:cubicBezTo>
                  <a:pt x="1193" y="1083"/>
                  <a:pt x="1580" y="646"/>
                  <a:pt x="2088" y="614"/>
                </a:cubicBezTo>
                <a:cubicBezTo>
                  <a:pt x="2095" y="757"/>
                  <a:pt x="2095" y="757"/>
                  <a:pt x="2095" y="757"/>
                </a:cubicBezTo>
                <a:cubicBezTo>
                  <a:pt x="2285" y="368"/>
                  <a:pt x="2285" y="368"/>
                  <a:pt x="2285" y="368"/>
                </a:cubicBezTo>
                <a:lnTo>
                  <a:pt x="2057" y="0"/>
                </a:lnTo>
                <a:close/>
              </a:path>
            </a:pathLst>
          </a:custGeom>
          <a:solidFill>
            <a:srgbClr val="504444"/>
          </a:solidFill>
          <a:ln w="9525">
            <a:noFill/>
            <a:rou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vert="horz" wrap="square" lIns="121920" tIns="60960" rIns="121920" bIns="60960" numCol="1" anchor="t" anchorCtr="0" compatLnSpc="1"/>
          <a:lstStyle/>
          <a:p>
            <a:pPr defTabSz="1218565">
              <a:defRPr/>
            </a:pPr>
            <a:endParaRPr lang="en-US" sz="2400" kern="0">
              <a:latin typeface="Calibri" panose="020F0502020204030204"/>
            </a:endParaRPr>
          </a:p>
        </p:txBody>
      </p:sp>
      <p:sp>
        <p:nvSpPr>
          <p:cNvPr id="19" name="文本框 1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3338446" y="2151497"/>
            <a:ext cx="233910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用户消费投资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21" name="Freeform 2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5919663" y="2063006"/>
            <a:ext cx="3357820" cy="4315415"/>
          </a:xfrm>
          <a:custGeom>
            <a:avLst/>
            <a:gdLst/>
            <a:ahLst/>
            <a:cxnLst>
              <a:cxn ang="0">
                <a:pos x="238" y="0"/>
              </a:cxn>
              <a:cxn ang="0">
                <a:pos x="375" y="220"/>
              </a:cxn>
              <a:cxn ang="0">
                <a:pos x="253" y="476"/>
              </a:cxn>
              <a:cxn ang="0">
                <a:pos x="1063" y="1344"/>
              </a:cxn>
              <a:cxn ang="0">
                <a:pos x="197" y="2321"/>
              </a:cxn>
              <a:cxn ang="0">
                <a:pos x="190" y="2178"/>
              </a:cxn>
              <a:cxn ang="0">
                <a:pos x="0" y="2567"/>
              </a:cxn>
              <a:cxn ang="0">
                <a:pos x="228" y="2935"/>
              </a:cxn>
              <a:cxn ang="0">
                <a:pos x="221" y="2798"/>
              </a:cxn>
              <a:cxn ang="0">
                <a:pos x="2285" y="2796"/>
              </a:cxn>
              <a:cxn ang="0">
                <a:pos x="2281" y="2284"/>
              </a:cxn>
              <a:cxn ang="0">
                <a:pos x="1227" y="2284"/>
              </a:cxn>
              <a:cxn ang="0">
                <a:pos x="1540" y="1318"/>
              </a:cxn>
              <a:cxn ang="0">
                <a:pos x="238" y="0"/>
              </a:cxn>
            </a:cxnLst>
            <a:rect l="0" t="0" r="r" b="b"/>
            <a:pathLst>
              <a:path w="2285" h="2935">
                <a:moveTo>
                  <a:pt x="238" y="0"/>
                </a:moveTo>
                <a:cubicBezTo>
                  <a:pt x="375" y="220"/>
                  <a:pt x="375" y="220"/>
                  <a:pt x="375" y="220"/>
                </a:cubicBezTo>
                <a:cubicBezTo>
                  <a:pt x="253" y="476"/>
                  <a:pt x="253" y="476"/>
                  <a:pt x="253" y="476"/>
                </a:cubicBezTo>
                <a:cubicBezTo>
                  <a:pt x="689" y="530"/>
                  <a:pt x="1037" y="889"/>
                  <a:pt x="1063" y="1344"/>
                </a:cubicBezTo>
                <a:cubicBezTo>
                  <a:pt x="1092" y="1852"/>
                  <a:pt x="705" y="2289"/>
                  <a:pt x="197" y="2321"/>
                </a:cubicBezTo>
                <a:cubicBezTo>
                  <a:pt x="190" y="2178"/>
                  <a:pt x="190" y="2178"/>
                  <a:pt x="190" y="2178"/>
                </a:cubicBezTo>
                <a:cubicBezTo>
                  <a:pt x="0" y="2567"/>
                  <a:pt x="0" y="2567"/>
                  <a:pt x="0" y="2567"/>
                </a:cubicBezTo>
                <a:cubicBezTo>
                  <a:pt x="228" y="2935"/>
                  <a:pt x="228" y="2935"/>
                  <a:pt x="228" y="2935"/>
                </a:cubicBezTo>
                <a:cubicBezTo>
                  <a:pt x="221" y="2798"/>
                  <a:pt x="221" y="2798"/>
                  <a:pt x="221" y="2798"/>
                </a:cubicBezTo>
                <a:cubicBezTo>
                  <a:pt x="2285" y="2796"/>
                  <a:pt x="2285" y="2796"/>
                  <a:pt x="2285" y="2796"/>
                </a:cubicBezTo>
                <a:cubicBezTo>
                  <a:pt x="2281" y="2284"/>
                  <a:pt x="2281" y="2284"/>
                  <a:pt x="2281" y="2284"/>
                </a:cubicBezTo>
                <a:cubicBezTo>
                  <a:pt x="1227" y="2284"/>
                  <a:pt x="1227" y="2284"/>
                  <a:pt x="1227" y="2284"/>
                </a:cubicBezTo>
                <a:cubicBezTo>
                  <a:pt x="1441" y="2022"/>
                  <a:pt x="1561" y="1683"/>
                  <a:pt x="1540" y="1318"/>
                </a:cubicBezTo>
                <a:cubicBezTo>
                  <a:pt x="1500" y="605"/>
                  <a:pt x="933" y="48"/>
                  <a:pt x="238" y="0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vert="horz" wrap="square" lIns="121920" tIns="60960" rIns="121920" bIns="60960" numCol="1" anchor="t" anchorCtr="0" compatLnSpc="1"/>
          <a:lstStyle/>
          <a:p>
            <a:pPr defTabSz="1218565">
              <a:defRPr/>
            </a:pPr>
            <a:endParaRPr lang="en-US" sz="2400" kern="0">
              <a:latin typeface="Calibri" panose="020F0502020204030204"/>
            </a:endParaRPr>
          </a:p>
        </p:txBody>
      </p:sp>
      <p:sp>
        <p:nvSpPr>
          <p:cNvPr id="22" name="文本框 2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6362891" y="5640200"/>
            <a:ext cx="282320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EEEEEE"/>
                </a:solidFill>
                <a:latin typeface="Kartika" panose="02020503030404060203" pitchFamily="18" charset="0"/>
                <a:cs typeface="Kartika" panose="02020503030404060203" pitchFamily="18" charset="0"/>
              </a:rPr>
              <a:t>CANDY CHAIN</a:t>
            </a:r>
          </a:p>
        </p:txBody>
      </p:sp>
      <p:sp>
        <p:nvSpPr>
          <p:cNvPr id="23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654322" y="3321275"/>
            <a:ext cx="2901474" cy="122092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在消费时获得的推广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token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，一方面可以在系统中交换服务或商品，一方面积分能在各商家中自由流通，另外，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Candy token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还具备投资价值。</a:t>
            </a: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0" name="文本框 1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303425" y="4294622"/>
            <a:ext cx="172354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50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区块链粘性</a:t>
            </a:r>
            <a:endParaRPr lang="en-US" altLang="zh-CN" sz="2400" b="1" dirty="0" smtClean="0">
              <a:solidFill>
                <a:srgbClr val="50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pPr algn="ctr"/>
            <a:r>
              <a:rPr lang="zh-CN" altLang="en-US" sz="2400" b="1" dirty="0" smtClean="0">
                <a:solidFill>
                  <a:srgbClr val="5044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积分社区</a:t>
            </a:r>
            <a:endParaRPr lang="en-US" altLang="zh-CN" sz="2400" b="1" dirty="0" smtClean="0">
              <a:solidFill>
                <a:srgbClr val="5044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25" name="Freeform 1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5620205" y="3391832"/>
            <a:ext cx="951590" cy="828881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任意多边形 2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直角三角形 2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社区和生态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86050" y="724371"/>
            <a:ext cx="267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Community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Ecology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sp>
        <p:nvSpPr>
          <p:cNvPr id="34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712861" y="4068313"/>
            <a:ext cx="2901474" cy="122092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相比传统的商家积分卡，</a:t>
            </a:r>
            <a:r>
              <a:rPr lang="en-US" altLang="zh-CN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Candy Chain</a:t>
            </a:r>
            <a:r>
              <a:rPr lang="zh-CN" altLang="en-US" sz="16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会更有活力，运用区块链技术的积分法则可以提高积分记录与兑换服务的公平性；从而促进购物行为。</a:t>
            </a: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92" y="3167941"/>
            <a:ext cx="708088" cy="668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9" name="任意多边形 28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1746887" y="2501097"/>
            <a:ext cx="2390517" cy="2406000"/>
          </a:xfrm>
          <a:custGeom>
            <a:avLst/>
            <a:gdLst>
              <a:gd name="connsiteX0" fmla="*/ 1203000 w 2390517"/>
              <a:gd name="connsiteY0" fmla="*/ 0 h 2406000"/>
              <a:gd name="connsiteX1" fmla="*/ 2381560 w 2390517"/>
              <a:gd name="connsiteY1" fmla="*/ 960554 h 2406000"/>
              <a:gd name="connsiteX2" fmla="*/ 2390517 w 2390517"/>
              <a:gd name="connsiteY2" fmla="*/ 1049414 h 2406000"/>
              <a:gd name="connsiteX3" fmla="*/ 2081744 w 2390517"/>
              <a:gd name="connsiteY3" fmla="*/ 1049414 h 2406000"/>
              <a:gd name="connsiteX4" fmla="*/ 2077721 w 2390517"/>
              <a:gd name="connsiteY4" fmla="*/ 1023057 h 2406000"/>
              <a:gd name="connsiteX5" fmla="*/ 1202999 w 2390517"/>
              <a:gd name="connsiteY5" fmla="*/ 310138 h 2406000"/>
              <a:gd name="connsiteX6" fmla="*/ 310137 w 2390517"/>
              <a:gd name="connsiteY6" fmla="*/ 1203000 h 2406000"/>
              <a:gd name="connsiteX7" fmla="*/ 1202999 w 2390517"/>
              <a:gd name="connsiteY7" fmla="*/ 2095862 h 2406000"/>
              <a:gd name="connsiteX8" fmla="*/ 2077721 w 2390517"/>
              <a:gd name="connsiteY8" fmla="*/ 1382943 h 2406000"/>
              <a:gd name="connsiteX9" fmla="*/ 2081074 w 2390517"/>
              <a:gd name="connsiteY9" fmla="*/ 1360972 h 2406000"/>
              <a:gd name="connsiteX10" fmla="*/ 2390075 w 2390517"/>
              <a:gd name="connsiteY10" fmla="*/ 1360972 h 2406000"/>
              <a:gd name="connsiteX11" fmla="*/ 2381560 w 2390517"/>
              <a:gd name="connsiteY11" fmla="*/ 1445447 h 2406000"/>
              <a:gd name="connsiteX12" fmla="*/ 1203000 w 2390517"/>
              <a:gd name="connsiteY12" fmla="*/ 2406000 h 2406000"/>
              <a:gd name="connsiteX13" fmla="*/ 0 w 2390517"/>
              <a:gd name="connsiteY13" fmla="*/ 1203000 h 2406000"/>
              <a:gd name="connsiteX14" fmla="*/ 1203000 w 2390517"/>
              <a:gd name="connsiteY14" fmla="*/ 0 h 24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90517" h="2406000">
                <a:moveTo>
                  <a:pt x="1203000" y="0"/>
                </a:moveTo>
                <a:cubicBezTo>
                  <a:pt x="1784349" y="0"/>
                  <a:pt x="2269384" y="412367"/>
                  <a:pt x="2381560" y="960554"/>
                </a:cubicBezTo>
                <a:lnTo>
                  <a:pt x="2390517" y="1049414"/>
                </a:lnTo>
                <a:lnTo>
                  <a:pt x="2081744" y="1049414"/>
                </a:lnTo>
                <a:lnTo>
                  <a:pt x="2077721" y="1023057"/>
                </a:lnTo>
                <a:cubicBezTo>
                  <a:pt x="1994465" y="616195"/>
                  <a:pt x="1634474" y="310138"/>
                  <a:pt x="1202999" y="310138"/>
                </a:cubicBezTo>
                <a:cubicBezTo>
                  <a:pt x="709885" y="310138"/>
                  <a:pt x="310137" y="709886"/>
                  <a:pt x="310137" y="1203000"/>
                </a:cubicBezTo>
                <a:cubicBezTo>
                  <a:pt x="310137" y="1696114"/>
                  <a:pt x="709885" y="2095862"/>
                  <a:pt x="1202999" y="2095862"/>
                </a:cubicBezTo>
                <a:cubicBezTo>
                  <a:pt x="1634474" y="2095862"/>
                  <a:pt x="1994465" y="1789805"/>
                  <a:pt x="2077721" y="1382943"/>
                </a:cubicBezTo>
                <a:lnTo>
                  <a:pt x="2081074" y="1360972"/>
                </a:lnTo>
                <a:lnTo>
                  <a:pt x="2390075" y="1360972"/>
                </a:lnTo>
                <a:lnTo>
                  <a:pt x="2381560" y="1445447"/>
                </a:lnTo>
                <a:cubicBezTo>
                  <a:pt x="2269384" y="1993634"/>
                  <a:pt x="1784349" y="2406000"/>
                  <a:pt x="1203000" y="2406000"/>
                </a:cubicBezTo>
                <a:cubicBezTo>
                  <a:pt x="538601" y="2406000"/>
                  <a:pt x="0" y="1867399"/>
                  <a:pt x="0" y="1203000"/>
                </a:cubicBezTo>
                <a:cubicBezTo>
                  <a:pt x="0" y="538601"/>
                  <a:pt x="538601" y="0"/>
                  <a:pt x="1203000" y="0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2454096" y="3204452"/>
            <a:ext cx="991578" cy="991578"/>
          </a:xfrm>
          <a:prstGeom prst="ellipse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 txBox="1"/>
          <p:nvPr/>
        </p:nvSpPr>
        <p:spPr>
          <a:xfrm flipH="1">
            <a:off x="2628589" y="3500573"/>
            <a:ext cx="91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3857209" y="2501097"/>
            <a:ext cx="2375034" cy="2406000"/>
          </a:xfrm>
          <a:custGeom>
            <a:avLst/>
            <a:gdLst>
              <a:gd name="connsiteX0" fmla="*/ 442 w 2375034"/>
              <a:gd name="connsiteY0" fmla="*/ 1360972 h 2406000"/>
              <a:gd name="connsiteX1" fmla="*/ 309441 w 2375034"/>
              <a:gd name="connsiteY1" fmla="*/ 1360972 h 2406000"/>
              <a:gd name="connsiteX2" fmla="*/ 312794 w 2375034"/>
              <a:gd name="connsiteY2" fmla="*/ 1382943 h 2406000"/>
              <a:gd name="connsiteX3" fmla="*/ 1187516 w 2375034"/>
              <a:gd name="connsiteY3" fmla="*/ 2095862 h 2406000"/>
              <a:gd name="connsiteX4" fmla="*/ 2062238 w 2375034"/>
              <a:gd name="connsiteY4" fmla="*/ 1382943 h 2406000"/>
              <a:gd name="connsiteX5" fmla="*/ 2065592 w 2375034"/>
              <a:gd name="connsiteY5" fmla="*/ 1360972 h 2406000"/>
              <a:gd name="connsiteX6" fmla="*/ 2374592 w 2375034"/>
              <a:gd name="connsiteY6" fmla="*/ 1360972 h 2406000"/>
              <a:gd name="connsiteX7" fmla="*/ 2366077 w 2375034"/>
              <a:gd name="connsiteY7" fmla="*/ 1445447 h 2406000"/>
              <a:gd name="connsiteX8" fmla="*/ 1187517 w 2375034"/>
              <a:gd name="connsiteY8" fmla="*/ 2406000 h 2406000"/>
              <a:gd name="connsiteX9" fmla="*/ 8958 w 2375034"/>
              <a:gd name="connsiteY9" fmla="*/ 1445447 h 2406000"/>
              <a:gd name="connsiteX10" fmla="*/ 1187517 w 2375034"/>
              <a:gd name="connsiteY10" fmla="*/ 0 h 2406000"/>
              <a:gd name="connsiteX11" fmla="*/ 2366077 w 2375034"/>
              <a:gd name="connsiteY11" fmla="*/ 960554 h 2406000"/>
              <a:gd name="connsiteX12" fmla="*/ 2375034 w 2375034"/>
              <a:gd name="connsiteY12" fmla="*/ 1049414 h 2406000"/>
              <a:gd name="connsiteX13" fmla="*/ 2066261 w 2375034"/>
              <a:gd name="connsiteY13" fmla="*/ 1049414 h 2406000"/>
              <a:gd name="connsiteX14" fmla="*/ 2062238 w 2375034"/>
              <a:gd name="connsiteY14" fmla="*/ 1023057 h 2406000"/>
              <a:gd name="connsiteX15" fmla="*/ 1187516 w 2375034"/>
              <a:gd name="connsiteY15" fmla="*/ 310138 h 2406000"/>
              <a:gd name="connsiteX16" fmla="*/ 312794 w 2375034"/>
              <a:gd name="connsiteY16" fmla="*/ 1023057 h 2406000"/>
              <a:gd name="connsiteX17" fmla="*/ 308772 w 2375034"/>
              <a:gd name="connsiteY17" fmla="*/ 1049414 h 2406000"/>
              <a:gd name="connsiteX18" fmla="*/ 0 w 2375034"/>
              <a:gd name="connsiteY18" fmla="*/ 1049414 h 2406000"/>
              <a:gd name="connsiteX19" fmla="*/ 8958 w 2375034"/>
              <a:gd name="connsiteY19" fmla="*/ 960554 h 2406000"/>
              <a:gd name="connsiteX20" fmla="*/ 1187517 w 2375034"/>
              <a:gd name="connsiteY20" fmla="*/ 0 h 24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75034" h="2406000">
                <a:moveTo>
                  <a:pt x="442" y="1360972"/>
                </a:moveTo>
                <a:lnTo>
                  <a:pt x="309441" y="1360972"/>
                </a:lnTo>
                <a:lnTo>
                  <a:pt x="312794" y="1382943"/>
                </a:lnTo>
                <a:cubicBezTo>
                  <a:pt x="396050" y="1789805"/>
                  <a:pt x="756042" y="2095862"/>
                  <a:pt x="1187516" y="2095862"/>
                </a:cubicBezTo>
                <a:cubicBezTo>
                  <a:pt x="1618991" y="2095862"/>
                  <a:pt x="1978982" y="1789805"/>
                  <a:pt x="2062238" y="1382943"/>
                </a:cubicBezTo>
                <a:lnTo>
                  <a:pt x="2065592" y="1360972"/>
                </a:lnTo>
                <a:lnTo>
                  <a:pt x="2374592" y="1360972"/>
                </a:lnTo>
                <a:lnTo>
                  <a:pt x="2366077" y="1445447"/>
                </a:lnTo>
                <a:cubicBezTo>
                  <a:pt x="2253901" y="1993634"/>
                  <a:pt x="1768866" y="2406000"/>
                  <a:pt x="1187517" y="2406000"/>
                </a:cubicBezTo>
                <a:cubicBezTo>
                  <a:pt x="606168" y="2406000"/>
                  <a:pt x="121133" y="1993634"/>
                  <a:pt x="8958" y="1445447"/>
                </a:cubicBezTo>
                <a:close/>
                <a:moveTo>
                  <a:pt x="1187517" y="0"/>
                </a:moveTo>
                <a:cubicBezTo>
                  <a:pt x="1768866" y="0"/>
                  <a:pt x="2253901" y="412367"/>
                  <a:pt x="2366077" y="960554"/>
                </a:cubicBezTo>
                <a:lnTo>
                  <a:pt x="2375034" y="1049414"/>
                </a:lnTo>
                <a:lnTo>
                  <a:pt x="2066261" y="1049414"/>
                </a:lnTo>
                <a:lnTo>
                  <a:pt x="2062238" y="1023057"/>
                </a:lnTo>
                <a:cubicBezTo>
                  <a:pt x="1978982" y="616195"/>
                  <a:pt x="1618991" y="310138"/>
                  <a:pt x="1187516" y="310138"/>
                </a:cubicBezTo>
                <a:cubicBezTo>
                  <a:pt x="756042" y="310138"/>
                  <a:pt x="396050" y="616195"/>
                  <a:pt x="312794" y="1023057"/>
                </a:cubicBezTo>
                <a:lnTo>
                  <a:pt x="308772" y="1049414"/>
                </a:lnTo>
                <a:lnTo>
                  <a:pt x="0" y="1049414"/>
                </a:lnTo>
                <a:lnTo>
                  <a:pt x="8958" y="960554"/>
                </a:lnTo>
                <a:cubicBezTo>
                  <a:pt x="121133" y="412367"/>
                  <a:pt x="606168" y="0"/>
                  <a:pt x="11875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4548935" y="3204452"/>
            <a:ext cx="991578" cy="9915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5952048" y="2501097"/>
            <a:ext cx="2375034" cy="2406000"/>
          </a:xfrm>
          <a:custGeom>
            <a:avLst/>
            <a:gdLst>
              <a:gd name="connsiteX0" fmla="*/ 442 w 2375034"/>
              <a:gd name="connsiteY0" fmla="*/ 1360972 h 2406000"/>
              <a:gd name="connsiteX1" fmla="*/ 309441 w 2375034"/>
              <a:gd name="connsiteY1" fmla="*/ 1360972 h 2406000"/>
              <a:gd name="connsiteX2" fmla="*/ 312794 w 2375034"/>
              <a:gd name="connsiteY2" fmla="*/ 1382943 h 2406000"/>
              <a:gd name="connsiteX3" fmla="*/ 1187516 w 2375034"/>
              <a:gd name="connsiteY3" fmla="*/ 2095862 h 2406000"/>
              <a:gd name="connsiteX4" fmla="*/ 2062238 w 2375034"/>
              <a:gd name="connsiteY4" fmla="*/ 1382943 h 2406000"/>
              <a:gd name="connsiteX5" fmla="*/ 2065592 w 2375034"/>
              <a:gd name="connsiteY5" fmla="*/ 1360972 h 2406000"/>
              <a:gd name="connsiteX6" fmla="*/ 2374592 w 2375034"/>
              <a:gd name="connsiteY6" fmla="*/ 1360972 h 2406000"/>
              <a:gd name="connsiteX7" fmla="*/ 2366077 w 2375034"/>
              <a:gd name="connsiteY7" fmla="*/ 1445447 h 2406000"/>
              <a:gd name="connsiteX8" fmla="*/ 1187517 w 2375034"/>
              <a:gd name="connsiteY8" fmla="*/ 2406000 h 2406000"/>
              <a:gd name="connsiteX9" fmla="*/ 8958 w 2375034"/>
              <a:gd name="connsiteY9" fmla="*/ 1445447 h 2406000"/>
              <a:gd name="connsiteX10" fmla="*/ 1187517 w 2375034"/>
              <a:gd name="connsiteY10" fmla="*/ 0 h 2406000"/>
              <a:gd name="connsiteX11" fmla="*/ 2366077 w 2375034"/>
              <a:gd name="connsiteY11" fmla="*/ 960554 h 2406000"/>
              <a:gd name="connsiteX12" fmla="*/ 2375034 w 2375034"/>
              <a:gd name="connsiteY12" fmla="*/ 1049414 h 2406000"/>
              <a:gd name="connsiteX13" fmla="*/ 2066261 w 2375034"/>
              <a:gd name="connsiteY13" fmla="*/ 1049414 h 2406000"/>
              <a:gd name="connsiteX14" fmla="*/ 2062238 w 2375034"/>
              <a:gd name="connsiteY14" fmla="*/ 1023057 h 2406000"/>
              <a:gd name="connsiteX15" fmla="*/ 1187516 w 2375034"/>
              <a:gd name="connsiteY15" fmla="*/ 310138 h 2406000"/>
              <a:gd name="connsiteX16" fmla="*/ 312794 w 2375034"/>
              <a:gd name="connsiteY16" fmla="*/ 1023057 h 2406000"/>
              <a:gd name="connsiteX17" fmla="*/ 308772 w 2375034"/>
              <a:gd name="connsiteY17" fmla="*/ 1049414 h 2406000"/>
              <a:gd name="connsiteX18" fmla="*/ 0 w 2375034"/>
              <a:gd name="connsiteY18" fmla="*/ 1049414 h 2406000"/>
              <a:gd name="connsiteX19" fmla="*/ 8958 w 2375034"/>
              <a:gd name="connsiteY19" fmla="*/ 960554 h 2406000"/>
              <a:gd name="connsiteX20" fmla="*/ 1187517 w 2375034"/>
              <a:gd name="connsiteY20" fmla="*/ 0 h 24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75034" h="2406000">
                <a:moveTo>
                  <a:pt x="442" y="1360972"/>
                </a:moveTo>
                <a:lnTo>
                  <a:pt x="309441" y="1360972"/>
                </a:lnTo>
                <a:lnTo>
                  <a:pt x="312794" y="1382943"/>
                </a:lnTo>
                <a:cubicBezTo>
                  <a:pt x="396050" y="1789805"/>
                  <a:pt x="756042" y="2095862"/>
                  <a:pt x="1187516" y="2095862"/>
                </a:cubicBezTo>
                <a:cubicBezTo>
                  <a:pt x="1618991" y="2095862"/>
                  <a:pt x="1978982" y="1789805"/>
                  <a:pt x="2062238" y="1382943"/>
                </a:cubicBezTo>
                <a:lnTo>
                  <a:pt x="2065592" y="1360972"/>
                </a:lnTo>
                <a:lnTo>
                  <a:pt x="2374592" y="1360972"/>
                </a:lnTo>
                <a:lnTo>
                  <a:pt x="2366077" y="1445447"/>
                </a:lnTo>
                <a:cubicBezTo>
                  <a:pt x="2253901" y="1993634"/>
                  <a:pt x="1768866" y="2406000"/>
                  <a:pt x="1187517" y="2406000"/>
                </a:cubicBezTo>
                <a:cubicBezTo>
                  <a:pt x="606168" y="2406000"/>
                  <a:pt x="121133" y="1993634"/>
                  <a:pt x="8958" y="1445447"/>
                </a:cubicBezTo>
                <a:close/>
                <a:moveTo>
                  <a:pt x="1187517" y="0"/>
                </a:moveTo>
                <a:cubicBezTo>
                  <a:pt x="1768866" y="0"/>
                  <a:pt x="2253901" y="412367"/>
                  <a:pt x="2366077" y="960554"/>
                </a:cubicBezTo>
                <a:lnTo>
                  <a:pt x="2375034" y="1049414"/>
                </a:lnTo>
                <a:lnTo>
                  <a:pt x="2066261" y="1049414"/>
                </a:lnTo>
                <a:lnTo>
                  <a:pt x="2062238" y="1023057"/>
                </a:lnTo>
                <a:cubicBezTo>
                  <a:pt x="1978982" y="616195"/>
                  <a:pt x="1618991" y="310138"/>
                  <a:pt x="1187516" y="310138"/>
                </a:cubicBezTo>
                <a:cubicBezTo>
                  <a:pt x="756042" y="310138"/>
                  <a:pt x="396050" y="616195"/>
                  <a:pt x="312794" y="1023057"/>
                </a:cubicBezTo>
                <a:lnTo>
                  <a:pt x="308772" y="1049414"/>
                </a:lnTo>
                <a:lnTo>
                  <a:pt x="0" y="1049414"/>
                </a:lnTo>
                <a:lnTo>
                  <a:pt x="8958" y="960554"/>
                </a:lnTo>
                <a:cubicBezTo>
                  <a:pt x="121133" y="412367"/>
                  <a:pt x="606168" y="0"/>
                  <a:pt x="1187517" y="0"/>
                </a:cubicBezTo>
                <a:close/>
              </a:path>
            </a:pathLst>
          </a:cu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>
            <a:off x="6643774" y="3204452"/>
            <a:ext cx="991578" cy="991578"/>
          </a:xfrm>
          <a:prstGeom prst="ellipse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 flipH="1">
            <a:off x="8046883" y="2501097"/>
            <a:ext cx="2390517" cy="2406000"/>
          </a:xfrm>
          <a:custGeom>
            <a:avLst/>
            <a:gdLst>
              <a:gd name="connsiteX0" fmla="*/ 1203000 w 2390517"/>
              <a:gd name="connsiteY0" fmla="*/ 0 h 2406000"/>
              <a:gd name="connsiteX1" fmla="*/ 2381560 w 2390517"/>
              <a:gd name="connsiteY1" fmla="*/ 960554 h 2406000"/>
              <a:gd name="connsiteX2" fmla="*/ 2390517 w 2390517"/>
              <a:gd name="connsiteY2" fmla="*/ 1049414 h 2406000"/>
              <a:gd name="connsiteX3" fmla="*/ 2081744 w 2390517"/>
              <a:gd name="connsiteY3" fmla="*/ 1049414 h 2406000"/>
              <a:gd name="connsiteX4" fmla="*/ 2077721 w 2390517"/>
              <a:gd name="connsiteY4" fmla="*/ 1023057 h 2406000"/>
              <a:gd name="connsiteX5" fmla="*/ 1202999 w 2390517"/>
              <a:gd name="connsiteY5" fmla="*/ 310138 h 2406000"/>
              <a:gd name="connsiteX6" fmla="*/ 310137 w 2390517"/>
              <a:gd name="connsiteY6" fmla="*/ 1203000 h 2406000"/>
              <a:gd name="connsiteX7" fmla="*/ 1202999 w 2390517"/>
              <a:gd name="connsiteY7" fmla="*/ 2095862 h 2406000"/>
              <a:gd name="connsiteX8" fmla="*/ 2077721 w 2390517"/>
              <a:gd name="connsiteY8" fmla="*/ 1382943 h 2406000"/>
              <a:gd name="connsiteX9" fmla="*/ 2081074 w 2390517"/>
              <a:gd name="connsiteY9" fmla="*/ 1360972 h 2406000"/>
              <a:gd name="connsiteX10" fmla="*/ 2390075 w 2390517"/>
              <a:gd name="connsiteY10" fmla="*/ 1360972 h 2406000"/>
              <a:gd name="connsiteX11" fmla="*/ 2381560 w 2390517"/>
              <a:gd name="connsiteY11" fmla="*/ 1445447 h 2406000"/>
              <a:gd name="connsiteX12" fmla="*/ 1203000 w 2390517"/>
              <a:gd name="connsiteY12" fmla="*/ 2406000 h 2406000"/>
              <a:gd name="connsiteX13" fmla="*/ 0 w 2390517"/>
              <a:gd name="connsiteY13" fmla="*/ 1203000 h 2406000"/>
              <a:gd name="connsiteX14" fmla="*/ 1203000 w 2390517"/>
              <a:gd name="connsiteY14" fmla="*/ 0 h 240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90517" h="2406000">
                <a:moveTo>
                  <a:pt x="1203000" y="0"/>
                </a:moveTo>
                <a:cubicBezTo>
                  <a:pt x="1784349" y="0"/>
                  <a:pt x="2269384" y="412367"/>
                  <a:pt x="2381560" y="960554"/>
                </a:cubicBezTo>
                <a:lnTo>
                  <a:pt x="2390517" y="1049414"/>
                </a:lnTo>
                <a:lnTo>
                  <a:pt x="2081744" y="1049414"/>
                </a:lnTo>
                <a:lnTo>
                  <a:pt x="2077721" y="1023057"/>
                </a:lnTo>
                <a:cubicBezTo>
                  <a:pt x="1994465" y="616195"/>
                  <a:pt x="1634474" y="310138"/>
                  <a:pt x="1202999" y="310138"/>
                </a:cubicBezTo>
                <a:cubicBezTo>
                  <a:pt x="709885" y="310138"/>
                  <a:pt x="310137" y="709886"/>
                  <a:pt x="310137" y="1203000"/>
                </a:cubicBezTo>
                <a:cubicBezTo>
                  <a:pt x="310137" y="1696114"/>
                  <a:pt x="709885" y="2095862"/>
                  <a:pt x="1202999" y="2095862"/>
                </a:cubicBezTo>
                <a:cubicBezTo>
                  <a:pt x="1634474" y="2095862"/>
                  <a:pt x="1994465" y="1789805"/>
                  <a:pt x="2077721" y="1382943"/>
                </a:cubicBezTo>
                <a:lnTo>
                  <a:pt x="2081074" y="1360972"/>
                </a:lnTo>
                <a:lnTo>
                  <a:pt x="2390075" y="1360972"/>
                </a:lnTo>
                <a:lnTo>
                  <a:pt x="2381560" y="1445447"/>
                </a:lnTo>
                <a:cubicBezTo>
                  <a:pt x="2269384" y="1993634"/>
                  <a:pt x="1784349" y="2406000"/>
                  <a:pt x="1203000" y="2406000"/>
                </a:cubicBezTo>
                <a:cubicBezTo>
                  <a:pt x="538601" y="2406000"/>
                  <a:pt x="0" y="1867399"/>
                  <a:pt x="0" y="1203000"/>
                </a:cubicBezTo>
                <a:cubicBezTo>
                  <a:pt x="0" y="538601"/>
                  <a:pt x="538601" y="0"/>
                  <a:pt x="1203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/>
          <p:nvPr/>
        </p:nvSpPr>
        <p:spPr>
          <a:xfrm flipH="1">
            <a:off x="8754092" y="3204452"/>
            <a:ext cx="991578" cy="9915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30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 txBox="1"/>
          <p:nvPr/>
        </p:nvSpPr>
        <p:spPr>
          <a:xfrm flipH="1">
            <a:off x="4705815" y="3530842"/>
            <a:ext cx="91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</a:t>
            </a:r>
          </a:p>
        </p:txBody>
      </p:sp>
      <p:sp>
        <p:nvSpPr>
          <p:cNvPr id="50" name="矩形 4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任意多边形 5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" name="直角三角形 5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社区和生态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86050" y="724371"/>
            <a:ext cx="267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Community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Ecology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57" name="文本框 30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 txBox="1"/>
          <p:nvPr/>
        </p:nvSpPr>
        <p:spPr>
          <a:xfrm flipH="1">
            <a:off x="6653010" y="3556133"/>
            <a:ext cx="129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发展期</a:t>
            </a:r>
          </a:p>
        </p:txBody>
      </p:sp>
      <p:sp>
        <p:nvSpPr>
          <p:cNvPr id="58" name="文本框 30" descr="e7d195523061f1c0deeec63e560781cfd59afb0ea006f2a87ABB68BF51EA6619813959095094C18C62A12F549504892A4AAA8C1554C6663626E05CA27F281A14E6983772AFC3FB97135759321DEA3D70DBDC3F267C2A7209058F3E19899A29F678E408EF187A661D57A45D19D70789FF172730FA940218B208D40F0339C95FCF508BCF325433BDC4F2B776893DBA3414"/>
          <p:cNvSpPr txBox="1"/>
          <p:nvPr/>
        </p:nvSpPr>
        <p:spPr>
          <a:xfrm flipH="1">
            <a:off x="8802381" y="3527325"/>
            <a:ext cx="1298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强势期</a:t>
            </a:r>
          </a:p>
        </p:txBody>
      </p:sp>
      <p:sp>
        <p:nvSpPr>
          <p:cNvPr id="59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1683466" y="1608970"/>
            <a:ext cx="2453938" cy="8629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ts val="2200"/>
              </a:lnSpc>
              <a:defRPr/>
            </a:pPr>
            <a:r>
              <a:rPr lang="zh-CN" altLang="en-US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完成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流通、通过</a:t>
            </a:r>
            <a:r>
              <a:rPr lang="zh-CN" alt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项目推广行动，积累足够意向</a:t>
            </a:r>
            <a:r>
              <a:rPr lang="zh-CN" altLang="en-US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用户，并</a:t>
            </a:r>
            <a:r>
              <a:rPr lang="zh-CN" alt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完成交易闭环</a:t>
            </a: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3894669" y="5011886"/>
            <a:ext cx="2453938" cy="81167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ts val="2200"/>
              </a:lnSpc>
              <a:defRPr/>
            </a:pPr>
            <a:r>
              <a:rPr lang="zh-CN" alt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通过消费系统和商业合作、用户的推介宣传，完成生态持续健壮</a:t>
            </a:r>
            <a:r>
              <a:rPr 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.</a:t>
            </a:r>
          </a:p>
        </p:txBody>
      </p:sp>
      <p:sp>
        <p:nvSpPr>
          <p:cNvPr id="61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6200502" y="1623891"/>
            <a:ext cx="2360186" cy="8480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ts val="2200"/>
              </a:lnSpc>
              <a:defRPr/>
            </a:pPr>
            <a:r>
              <a:rPr lang="zh-CN" alt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通过深度参与国际标准规范制定和行业合作，完成全球通识</a:t>
            </a:r>
          </a:p>
        </p:txBody>
      </p:sp>
      <p:sp>
        <p:nvSpPr>
          <p:cNvPr id="62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8135592" y="5026393"/>
            <a:ext cx="2332703" cy="81293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ts val="2200"/>
              </a:lnSpc>
              <a:defRPr/>
            </a:pPr>
            <a:r>
              <a:rPr lang="zh-CN" altLang="en-US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跨行业资源整合，建立体系完整的积分资产新商业</a:t>
            </a:r>
          </a:p>
        </p:txBody>
      </p:sp>
      <p:sp>
        <p:nvSpPr>
          <p:cNvPr id="28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2170822" y="6163712"/>
            <a:ext cx="1226969" cy="4314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2018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年</a:t>
            </a: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5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月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4390825" y="6163712"/>
            <a:ext cx="1529690" cy="4314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2018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年</a:t>
            </a: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10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月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6475549" y="6163712"/>
            <a:ext cx="1529690" cy="4314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2019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年</a:t>
            </a: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6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月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42" descr="e7d195523061f1c0deeec63e560781cfd59afb0ea006f2a87ABB68BF51EA6619813959095094C18C62A12F549504892A4AAA8C1554C6663626E05CA27F281A14E6983772AFC3FB97135759321DEA3D7004FB075A8443E2839EDDE51CC93F8F34790837CF8A906A33C401FA6D74DAEF4EFCB45B0D13261CB37919D34A526D973496B4906071D6A500365E8BA870058B53"/>
          <p:cNvSpPr/>
          <p:nvPr/>
        </p:nvSpPr>
        <p:spPr>
          <a:xfrm flipH="1">
            <a:off x="8595104" y="6147671"/>
            <a:ext cx="1529690" cy="43147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2020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年</a:t>
            </a:r>
            <a:r>
              <a:rPr lang="en-US" altLang="zh-CN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6</a:t>
            </a:r>
            <a:r>
              <a:rPr lang="zh-CN" altLang="en-US" sz="1600" b="1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月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515306" y="6274074"/>
            <a:ext cx="65363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5798659" y="6268214"/>
            <a:ext cx="65363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793012" y="6274074"/>
            <a:ext cx="65363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1082842" y="1251284"/>
            <a:ext cx="10034337" cy="4499811"/>
          </a:xfrm>
          <a:custGeom>
            <a:avLst/>
            <a:gdLst>
              <a:gd name="connsiteX0" fmla="*/ 0 w 10034337"/>
              <a:gd name="connsiteY0" fmla="*/ 0 h 4499811"/>
              <a:gd name="connsiteX1" fmla="*/ 10034337 w 10034337"/>
              <a:gd name="connsiteY1" fmla="*/ 0 h 4499811"/>
              <a:gd name="connsiteX2" fmla="*/ 10034337 w 10034337"/>
              <a:gd name="connsiteY2" fmla="*/ 3271393 h 4499811"/>
              <a:gd name="connsiteX3" fmla="*/ 8805919 w 10034337"/>
              <a:gd name="connsiteY3" fmla="*/ 4499811 h 4499811"/>
              <a:gd name="connsiteX4" fmla="*/ 0 w 10034337"/>
              <a:gd name="connsiteY4" fmla="*/ 4499811 h 449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337" h="4499811">
                <a:moveTo>
                  <a:pt x="0" y="0"/>
                </a:moveTo>
                <a:lnTo>
                  <a:pt x="10034337" y="0"/>
                </a:lnTo>
                <a:lnTo>
                  <a:pt x="10034337" y="3271393"/>
                </a:lnTo>
                <a:lnTo>
                  <a:pt x="8805919" y="4499811"/>
                </a:lnTo>
                <a:lnTo>
                  <a:pt x="0" y="44998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CxnSpPr/>
          <p:nvPr/>
        </p:nvCxnSpPr>
        <p:spPr>
          <a:xfrm rot="5400000">
            <a:off x="6087143" y="3000666"/>
            <a:ext cx="0" cy="900000"/>
          </a:xfrm>
          <a:prstGeom prst="line">
            <a:avLst/>
          </a:prstGeom>
          <a:ln w="508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9856192" y="4490108"/>
            <a:ext cx="1260987" cy="126098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4071206" y="397357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团队与顾问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019421" y="1429493"/>
            <a:ext cx="2153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Arial Black" panose="020B0A0402010202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05</a:t>
            </a:r>
            <a:endParaRPr lang="zh-CN" altLang="en-US" sz="11500" dirty="0">
              <a:solidFill>
                <a:schemeClr val="bg1"/>
              </a:solidFill>
              <a:latin typeface="Arial Black" panose="020B0A0402010202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cef09ac28eaae964ec9988a5cce77c8b8C1E4685C6E6B40CD7615480512384A61EE159C6FE0045D14B61E85D0A95589D558B81FFC809322ACC20DC2254D928200A3EA0841B8B181425E75F621A0737AE1BF7D07EA7969786D68EDEADF71E79D44BC2C687233A866F34D79438FD6F1D02587CB78DE60651920A5F539071126543"/>
          <p:cNvSpPr/>
          <p:nvPr/>
        </p:nvSpPr>
        <p:spPr>
          <a:xfrm>
            <a:off x="550863" y="549275"/>
            <a:ext cx="647702" cy="647700"/>
          </a:xfrm>
          <a:prstGeom prst="rect">
            <a:avLst/>
          </a:prstGeom>
          <a:solidFill>
            <a:srgbClr val="F8940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en-US" altLang="zh-CN" sz="2800" b="1" dirty="0" smtClean="0">
              <a:latin typeface="+mj-lt"/>
              <a:sym typeface="+mn-ea"/>
            </a:endParaRPr>
          </a:p>
        </p:txBody>
      </p:sp>
      <p:sp>
        <p:nvSpPr>
          <p:cNvPr id="3" name="PA_文本框 4" descr="e7d195523061f1c0cef09ac28eaae964ec9988a5cce77c8b8C1E4685C6E6B40CD7615480512384A61EE159C6FE0045D14B61E85D0A95589D558B81FFC809322ACC20DC2254D928200A3EA0841B8B1814FDF95998A56A2951B094ECC82CA1E1EE2631535AEB1DA698D262E945FC724B4F48518279A0FE48AC4FE58C3BB57C6047FE27F0CBDDA59E87"/>
          <p:cNvSpPr txBox="1"/>
          <p:nvPr>
            <p:custDataLst>
              <p:tags r:id="rId1"/>
            </p:custDataLst>
          </p:nvPr>
        </p:nvSpPr>
        <p:spPr>
          <a:xfrm flipH="1">
            <a:off x="1338031" y="534571"/>
            <a:ext cx="3919538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目录</a:t>
            </a: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Table of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2262" y="2797953"/>
            <a:ext cx="854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0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1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7280" y="2797953"/>
            <a:ext cx="854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0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2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4367" y="2797953"/>
            <a:ext cx="854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0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3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5430" y="2797953"/>
            <a:ext cx="854075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0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4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783" y="4215218"/>
            <a:ext cx="2016125" cy="11610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目标和模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Concept &amp;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5863" y="4215218"/>
            <a:ext cx="2090737" cy="11610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共识和价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Consensus &amp; Value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9413" y="4211233"/>
            <a:ext cx="2127250" cy="116100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分配和步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骤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Distribution &amp; Steps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2700" y="4215218"/>
            <a:ext cx="2087563" cy="153033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社区和生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Community &amp; Ecology</a:t>
            </a:r>
          </a:p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93492" y="2532840"/>
            <a:ext cx="1416050" cy="1316990"/>
            <a:chOff x="2968" y="4066"/>
            <a:chExt cx="2230" cy="2074"/>
          </a:xfrm>
        </p:grpSpPr>
        <p:sp>
          <p:nvSpPr>
            <p:cNvPr id="13" name="正五边形 12"/>
            <p:cNvSpPr/>
            <p:nvPr/>
          </p:nvSpPr>
          <p:spPr>
            <a:xfrm>
              <a:off x="2968" y="4066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正五边形 13"/>
            <p:cNvSpPr/>
            <p:nvPr/>
          </p:nvSpPr>
          <p:spPr>
            <a:xfrm rot="2340000">
              <a:off x="2986" y="4084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56607" y="2521410"/>
            <a:ext cx="1416050" cy="1316990"/>
            <a:chOff x="2968" y="4066"/>
            <a:chExt cx="2230" cy="2074"/>
          </a:xfrm>
        </p:grpSpPr>
        <p:sp>
          <p:nvSpPr>
            <p:cNvPr id="16" name="正五边形 15"/>
            <p:cNvSpPr/>
            <p:nvPr/>
          </p:nvSpPr>
          <p:spPr>
            <a:xfrm>
              <a:off x="2968" y="4066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正五边形 16"/>
            <p:cNvSpPr/>
            <p:nvPr/>
          </p:nvSpPr>
          <p:spPr>
            <a:xfrm rot="2340000">
              <a:off x="2986" y="4084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81317" y="2532840"/>
            <a:ext cx="1416050" cy="1316990"/>
            <a:chOff x="2968" y="4066"/>
            <a:chExt cx="2230" cy="2074"/>
          </a:xfrm>
        </p:grpSpPr>
        <p:sp>
          <p:nvSpPr>
            <p:cNvPr id="19" name="正五边形 18"/>
            <p:cNvSpPr/>
            <p:nvPr/>
          </p:nvSpPr>
          <p:spPr>
            <a:xfrm>
              <a:off x="2968" y="4066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正五边形 19"/>
            <p:cNvSpPr/>
            <p:nvPr/>
          </p:nvSpPr>
          <p:spPr>
            <a:xfrm rot="2340000">
              <a:off x="2986" y="4084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39047" y="2527760"/>
            <a:ext cx="1416050" cy="1316990"/>
            <a:chOff x="2968" y="4066"/>
            <a:chExt cx="2230" cy="2074"/>
          </a:xfrm>
        </p:grpSpPr>
        <p:sp>
          <p:nvSpPr>
            <p:cNvPr id="22" name="正五边形 21"/>
            <p:cNvSpPr/>
            <p:nvPr/>
          </p:nvSpPr>
          <p:spPr>
            <a:xfrm>
              <a:off x="2968" y="4066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正五边形 22"/>
            <p:cNvSpPr/>
            <p:nvPr/>
          </p:nvSpPr>
          <p:spPr>
            <a:xfrm rot="2340000">
              <a:off x="2986" y="4084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TextBox 26"/>
          <p:cNvSpPr txBox="1"/>
          <p:nvPr/>
        </p:nvSpPr>
        <p:spPr>
          <a:xfrm>
            <a:off x="9894144" y="2792873"/>
            <a:ext cx="779780" cy="922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0</a:t>
            </a:r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大黑简体" pitchFamily="65" charset="-122"/>
                <a:ea typeface="方正大黑简体" pitchFamily="65" charset="-122"/>
              </a:rPr>
              <a:t>5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9299829" y="4231498"/>
            <a:ext cx="2087563" cy="8104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团队和顾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Team &amp;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cs typeface="Lato Black" panose="020F0502020204030203" pitchFamily="34" charset="0"/>
              </a:rPr>
              <a:t>Advisor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cs typeface="Lato Black" panose="020F0502020204030203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627761" y="2522680"/>
            <a:ext cx="1416050" cy="1316990"/>
            <a:chOff x="2968" y="4066"/>
            <a:chExt cx="2230" cy="2074"/>
          </a:xfrm>
        </p:grpSpPr>
        <p:sp>
          <p:nvSpPr>
            <p:cNvPr id="27" name="正五边形 26"/>
            <p:cNvSpPr/>
            <p:nvPr/>
          </p:nvSpPr>
          <p:spPr>
            <a:xfrm>
              <a:off x="2968" y="4066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正五边形 27"/>
            <p:cNvSpPr/>
            <p:nvPr/>
          </p:nvSpPr>
          <p:spPr>
            <a:xfrm rot="2340000">
              <a:off x="2986" y="4084"/>
              <a:ext cx="2213" cy="2056"/>
            </a:xfrm>
            <a:prstGeom prst="pentag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团队和顾问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150" y="724371"/>
            <a:ext cx="19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Team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Advisor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50900" y="2945765"/>
            <a:ext cx="4993005" cy="3732541"/>
            <a:chOff x="850900" y="2945765"/>
            <a:chExt cx="4993005" cy="3732541"/>
          </a:xfrm>
        </p:grpSpPr>
        <p:sp>
          <p:nvSpPr>
            <p:cNvPr id="10" name="矩形 9"/>
            <p:cNvSpPr/>
            <p:nvPr/>
          </p:nvSpPr>
          <p:spPr>
            <a:xfrm>
              <a:off x="850900" y="2945765"/>
              <a:ext cx="4993005" cy="3730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16000" y="4993369"/>
              <a:ext cx="4662805" cy="656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ts val="22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Member of the Board of Directors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Fingersoft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Finland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83728" y="5754976"/>
              <a:ext cx="252734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1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Pasi</a:t>
              </a:r>
              <a:r>
                <a:rPr lang="en-US" altLang="zh-CN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Jokinen</a:t>
              </a:r>
              <a:r>
                <a:rPr lang="en-US" altLang="zh-CN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Team Leader</a:t>
              </a:r>
              <a:endPara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0900" y="5819140"/>
              <a:ext cx="499300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83" y="1762442"/>
            <a:ext cx="3130450" cy="31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矩形 41"/>
          <p:cNvSpPr/>
          <p:nvPr/>
        </p:nvSpPr>
        <p:spPr>
          <a:xfrm>
            <a:off x="6264166" y="2416585"/>
            <a:ext cx="52604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Member of the Board of Directors at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Fingersoft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Finland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Turku School of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Economics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Experienced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Vice President Of Business Development with a demonstrated history of working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the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wireless industry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团队和顾问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4150" y="724371"/>
            <a:ext cx="19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Team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Advisor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2349" y="2938589"/>
            <a:ext cx="4993005" cy="3732541"/>
            <a:chOff x="850900" y="2945765"/>
            <a:chExt cx="4993005" cy="3732541"/>
          </a:xfrm>
        </p:grpSpPr>
        <p:sp>
          <p:nvSpPr>
            <p:cNvPr id="10" name="矩形 9"/>
            <p:cNvSpPr/>
            <p:nvPr/>
          </p:nvSpPr>
          <p:spPr>
            <a:xfrm>
              <a:off x="850900" y="2945765"/>
              <a:ext cx="4993005" cy="3730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16000" y="5040667"/>
              <a:ext cx="4662805" cy="656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Swisscom</a:t>
              </a:r>
            </a:p>
            <a:p>
              <a:pPr algn="ctr">
                <a:lnSpc>
                  <a:spcPts val="22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ITU-T FG-DLT 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083728" y="5754976"/>
              <a:ext cx="252734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David </a:t>
              </a:r>
              <a:r>
                <a:rPr lang="en-US" altLang="zh-CN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Watrin</a:t>
              </a:r>
              <a:endPara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eam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Member</a:t>
              </a:r>
              <a:endPara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850900" y="5819140"/>
              <a:ext cx="499300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6335009" y="2940505"/>
            <a:ext cx="4993005" cy="373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500109" y="3734255"/>
            <a:ext cx="4662805" cy="2954559"/>
            <a:chOff x="912586" y="2700129"/>
            <a:chExt cx="4662714" cy="2954466"/>
          </a:xfrm>
        </p:grpSpPr>
        <p:grpSp>
          <p:nvGrpSpPr>
            <p:cNvPr id="27" name="Group 63"/>
            <p:cNvGrpSpPr>
              <a:grpSpLocks noChangeAspect="1"/>
            </p:cNvGrpSpPr>
            <p:nvPr/>
          </p:nvGrpSpPr>
          <p:grpSpPr bwMode="auto">
            <a:xfrm>
              <a:off x="2739233" y="2700129"/>
              <a:ext cx="1009420" cy="233336"/>
              <a:chOff x="1131" y="2813"/>
              <a:chExt cx="1778" cy="411"/>
            </a:xfrm>
            <a:solidFill>
              <a:schemeClr val="accent1"/>
            </a:solidFill>
          </p:grpSpPr>
          <p:sp>
            <p:nvSpPr>
              <p:cNvPr id="30" name="Freeform 65"/>
              <p:cNvSpPr/>
              <p:nvPr/>
            </p:nvSpPr>
            <p:spPr bwMode="auto">
              <a:xfrm>
                <a:off x="1131" y="2813"/>
                <a:ext cx="221" cy="268"/>
              </a:xfrm>
              <a:custGeom>
                <a:avLst/>
                <a:gdLst>
                  <a:gd name="T0" fmla="*/ 145 w 221"/>
                  <a:gd name="T1" fmla="*/ 0 h 268"/>
                  <a:gd name="T2" fmla="*/ 166 w 221"/>
                  <a:gd name="T3" fmla="*/ 46 h 268"/>
                  <a:gd name="T4" fmla="*/ 69 w 221"/>
                  <a:gd name="T5" fmla="*/ 46 h 268"/>
                  <a:gd name="T6" fmla="*/ 69 w 221"/>
                  <a:gd name="T7" fmla="*/ 107 h 268"/>
                  <a:gd name="T8" fmla="*/ 195 w 221"/>
                  <a:gd name="T9" fmla="*/ 107 h 268"/>
                  <a:gd name="T10" fmla="*/ 221 w 221"/>
                  <a:gd name="T11" fmla="*/ 155 h 268"/>
                  <a:gd name="T12" fmla="*/ 69 w 221"/>
                  <a:gd name="T13" fmla="*/ 155 h 268"/>
                  <a:gd name="T14" fmla="*/ 69 w 221"/>
                  <a:gd name="T15" fmla="*/ 223 h 268"/>
                  <a:gd name="T16" fmla="*/ 176 w 221"/>
                  <a:gd name="T17" fmla="*/ 223 h 268"/>
                  <a:gd name="T18" fmla="*/ 133 w 221"/>
                  <a:gd name="T19" fmla="*/ 268 h 268"/>
                  <a:gd name="T20" fmla="*/ 0 w 221"/>
                  <a:gd name="T21" fmla="*/ 268 h 268"/>
                  <a:gd name="T22" fmla="*/ 0 w 221"/>
                  <a:gd name="T23" fmla="*/ 0 h 268"/>
                  <a:gd name="T24" fmla="*/ 145 w 221"/>
                  <a:gd name="T25" fmla="*/ 0 h 268"/>
                  <a:gd name="T26" fmla="*/ 145 w 221"/>
                  <a:gd name="T27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68">
                    <a:moveTo>
                      <a:pt x="145" y="0"/>
                    </a:moveTo>
                    <a:lnTo>
                      <a:pt x="166" y="46"/>
                    </a:lnTo>
                    <a:lnTo>
                      <a:pt x="69" y="46"/>
                    </a:lnTo>
                    <a:lnTo>
                      <a:pt x="69" y="107"/>
                    </a:lnTo>
                    <a:lnTo>
                      <a:pt x="195" y="107"/>
                    </a:lnTo>
                    <a:lnTo>
                      <a:pt x="221" y="155"/>
                    </a:lnTo>
                    <a:lnTo>
                      <a:pt x="69" y="155"/>
                    </a:lnTo>
                    <a:lnTo>
                      <a:pt x="69" y="223"/>
                    </a:lnTo>
                    <a:lnTo>
                      <a:pt x="176" y="223"/>
                    </a:lnTo>
                    <a:lnTo>
                      <a:pt x="133" y="268"/>
                    </a:lnTo>
                    <a:lnTo>
                      <a:pt x="0" y="268"/>
                    </a:lnTo>
                    <a:lnTo>
                      <a:pt x="0" y="0"/>
                    </a:lnTo>
                    <a:lnTo>
                      <a:pt x="145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6"/>
              <p:cNvSpPr/>
              <p:nvPr/>
            </p:nvSpPr>
            <p:spPr bwMode="auto">
              <a:xfrm>
                <a:off x="1174" y="2885"/>
                <a:ext cx="408" cy="336"/>
              </a:xfrm>
              <a:custGeom>
                <a:avLst/>
                <a:gdLst>
                  <a:gd name="T0" fmla="*/ 237 w 408"/>
                  <a:gd name="T1" fmla="*/ 0 h 336"/>
                  <a:gd name="T2" fmla="*/ 270 w 408"/>
                  <a:gd name="T3" fmla="*/ 54 h 336"/>
                  <a:gd name="T4" fmla="*/ 332 w 408"/>
                  <a:gd name="T5" fmla="*/ 0 h 336"/>
                  <a:gd name="T6" fmla="*/ 408 w 408"/>
                  <a:gd name="T7" fmla="*/ 0 h 336"/>
                  <a:gd name="T8" fmla="*/ 306 w 408"/>
                  <a:gd name="T9" fmla="*/ 99 h 336"/>
                  <a:gd name="T10" fmla="*/ 367 w 408"/>
                  <a:gd name="T11" fmla="*/ 199 h 336"/>
                  <a:gd name="T12" fmla="*/ 289 w 408"/>
                  <a:gd name="T13" fmla="*/ 199 h 336"/>
                  <a:gd name="T14" fmla="*/ 261 w 408"/>
                  <a:gd name="T15" fmla="*/ 142 h 336"/>
                  <a:gd name="T16" fmla="*/ 78 w 408"/>
                  <a:gd name="T17" fmla="*/ 336 h 336"/>
                  <a:gd name="T18" fmla="*/ 0 w 408"/>
                  <a:gd name="T19" fmla="*/ 336 h 336"/>
                  <a:gd name="T20" fmla="*/ 227 w 408"/>
                  <a:gd name="T21" fmla="*/ 97 h 336"/>
                  <a:gd name="T22" fmla="*/ 171 w 408"/>
                  <a:gd name="T23" fmla="*/ 0 h 336"/>
                  <a:gd name="T24" fmla="*/ 237 w 408"/>
                  <a:gd name="T25" fmla="*/ 0 h 336"/>
                  <a:gd name="T26" fmla="*/ 237 w 408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8" h="336">
                    <a:moveTo>
                      <a:pt x="237" y="0"/>
                    </a:moveTo>
                    <a:lnTo>
                      <a:pt x="270" y="54"/>
                    </a:lnTo>
                    <a:lnTo>
                      <a:pt x="332" y="0"/>
                    </a:lnTo>
                    <a:lnTo>
                      <a:pt x="408" y="0"/>
                    </a:lnTo>
                    <a:lnTo>
                      <a:pt x="306" y="99"/>
                    </a:lnTo>
                    <a:lnTo>
                      <a:pt x="367" y="199"/>
                    </a:lnTo>
                    <a:lnTo>
                      <a:pt x="289" y="199"/>
                    </a:lnTo>
                    <a:lnTo>
                      <a:pt x="261" y="142"/>
                    </a:lnTo>
                    <a:lnTo>
                      <a:pt x="78" y="336"/>
                    </a:lnTo>
                    <a:lnTo>
                      <a:pt x="0" y="336"/>
                    </a:lnTo>
                    <a:lnTo>
                      <a:pt x="227" y="97"/>
                    </a:lnTo>
                    <a:lnTo>
                      <a:pt x="171" y="0"/>
                    </a:lnTo>
                    <a:lnTo>
                      <a:pt x="237" y="0"/>
                    </a:lnTo>
                    <a:lnTo>
                      <a:pt x="2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>
                <a:off x="1551" y="2878"/>
                <a:ext cx="227" cy="215"/>
              </a:xfrm>
              <a:custGeom>
                <a:avLst/>
                <a:gdLst>
                  <a:gd name="T0" fmla="*/ 70 w 96"/>
                  <a:gd name="T1" fmla="*/ 33 h 91"/>
                  <a:gd name="T2" fmla="*/ 50 w 96"/>
                  <a:gd name="T3" fmla="*/ 20 h 91"/>
                  <a:gd name="T4" fmla="*/ 31 w 96"/>
                  <a:gd name="T5" fmla="*/ 32 h 91"/>
                  <a:gd name="T6" fmla="*/ 30 w 96"/>
                  <a:gd name="T7" fmla="*/ 57 h 91"/>
                  <a:gd name="T8" fmla="*/ 50 w 96"/>
                  <a:gd name="T9" fmla="*/ 72 h 91"/>
                  <a:gd name="T10" fmla="*/ 70 w 96"/>
                  <a:gd name="T11" fmla="*/ 57 h 91"/>
                  <a:gd name="T12" fmla="*/ 95 w 96"/>
                  <a:gd name="T13" fmla="*/ 57 h 91"/>
                  <a:gd name="T14" fmla="*/ 79 w 96"/>
                  <a:gd name="T15" fmla="*/ 82 h 91"/>
                  <a:gd name="T16" fmla="*/ 48 w 96"/>
                  <a:gd name="T17" fmla="*/ 90 h 91"/>
                  <a:gd name="T18" fmla="*/ 2 w 96"/>
                  <a:gd name="T19" fmla="*/ 57 h 91"/>
                  <a:gd name="T20" fmla="*/ 6 w 96"/>
                  <a:gd name="T21" fmla="*/ 24 h 91"/>
                  <a:gd name="T22" fmla="*/ 50 w 96"/>
                  <a:gd name="T23" fmla="*/ 1 h 91"/>
                  <a:gd name="T24" fmla="*/ 77 w 96"/>
                  <a:gd name="T25" fmla="*/ 5 h 91"/>
                  <a:gd name="T26" fmla="*/ 95 w 96"/>
                  <a:gd name="T27" fmla="*/ 33 h 91"/>
                  <a:gd name="T28" fmla="*/ 70 w 96"/>
                  <a:gd name="T29" fmla="*/ 3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91">
                    <a:moveTo>
                      <a:pt x="70" y="33"/>
                    </a:moveTo>
                    <a:cubicBezTo>
                      <a:pt x="66" y="20"/>
                      <a:pt x="58" y="20"/>
                      <a:pt x="50" y="20"/>
                    </a:cubicBezTo>
                    <a:cubicBezTo>
                      <a:pt x="41" y="19"/>
                      <a:pt x="34" y="24"/>
                      <a:pt x="31" y="32"/>
                    </a:cubicBezTo>
                    <a:cubicBezTo>
                      <a:pt x="30" y="34"/>
                      <a:pt x="27" y="46"/>
                      <a:pt x="30" y="57"/>
                    </a:cubicBezTo>
                    <a:cubicBezTo>
                      <a:pt x="35" y="70"/>
                      <a:pt x="42" y="72"/>
                      <a:pt x="50" y="72"/>
                    </a:cubicBezTo>
                    <a:cubicBezTo>
                      <a:pt x="57" y="72"/>
                      <a:pt x="65" y="71"/>
                      <a:pt x="70" y="57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68"/>
                      <a:pt x="83" y="80"/>
                      <a:pt x="79" y="82"/>
                    </a:cubicBezTo>
                    <a:cubicBezTo>
                      <a:pt x="71" y="88"/>
                      <a:pt x="65" y="89"/>
                      <a:pt x="48" y="90"/>
                    </a:cubicBezTo>
                    <a:cubicBezTo>
                      <a:pt x="16" y="91"/>
                      <a:pt x="4" y="69"/>
                      <a:pt x="2" y="57"/>
                    </a:cubicBezTo>
                    <a:cubicBezTo>
                      <a:pt x="1" y="50"/>
                      <a:pt x="0" y="35"/>
                      <a:pt x="6" y="24"/>
                    </a:cubicBezTo>
                    <a:cubicBezTo>
                      <a:pt x="18" y="2"/>
                      <a:pt x="32" y="1"/>
                      <a:pt x="50" y="1"/>
                    </a:cubicBezTo>
                    <a:cubicBezTo>
                      <a:pt x="60" y="0"/>
                      <a:pt x="71" y="2"/>
                      <a:pt x="77" y="5"/>
                    </a:cubicBezTo>
                    <a:cubicBezTo>
                      <a:pt x="89" y="11"/>
                      <a:pt x="95" y="27"/>
                      <a:pt x="95" y="33"/>
                    </a:cubicBezTo>
                    <a:cubicBezTo>
                      <a:pt x="70" y="33"/>
                      <a:pt x="70" y="33"/>
                      <a:pt x="7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8"/>
              <p:cNvSpPr>
                <a:spLocks noEditPoints="1"/>
              </p:cNvSpPr>
              <p:nvPr/>
            </p:nvSpPr>
            <p:spPr bwMode="auto">
              <a:xfrm>
                <a:off x="1802" y="2880"/>
                <a:ext cx="230" cy="211"/>
              </a:xfrm>
              <a:custGeom>
                <a:avLst/>
                <a:gdLst>
                  <a:gd name="T0" fmla="*/ 27 w 97"/>
                  <a:gd name="T1" fmla="*/ 35 h 89"/>
                  <a:gd name="T2" fmla="*/ 50 w 97"/>
                  <a:gd name="T3" fmla="*/ 18 h 89"/>
                  <a:gd name="T4" fmla="*/ 69 w 97"/>
                  <a:gd name="T5" fmla="*/ 35 h 89"/>
                  <a:gd name="T6" fmla="*/ 27 w 97"/>
                  <a:gd name="T7" fmla="*/ 35 h 89"/>
                  <a:gd name="T8" fmla="*/ 97 w 97"/>
                  <a:gd name="T9" fmla="*/ 50 h 89"/>
                  <a:gd name="T10" fmla="*/ 88 w 97"/>
                  <a:gd name="T11" fmla="*/ 16 h 89"/>
                  <a:gd name="T12" fmla="*/ 48 w 97"/>
                  <a:gd name="T13" fmla="*/ 0 h 89"/>
                  <a:gd name="T14" fmla="*/ 1 w 97"/>
                  <a:gd name="T15" fmla="*/ 34 h 89"/>
                  <a:gd name="T16" fmla="*/ 0 w 97"/>
                  <a:gd name="T17" fmla="*/ 52 h 89"/>
                  <a:gd name="T18" fmla="*/ 2 w 97"/>
                  <a:gd name="T19" fmla="*/ 62 h 89"/>
                  <a:gd name="T20" fmla="*/ 21 w 97"/>
                  <a:gd name="T21" fmla="*/ 83 h 89"/>
                  <a:gd name="T22" fmla="*/ 48 w 97"/>
                  <a:gd name="T23" fmla="*/ 89 h 89"/>
                  <a:gd name="T24" fmla="*/ 96 w 97"/>
                  <a:gd name="T25" fmla="*/ 62 h 89"/>
                  <a:gd name="T26" fmla="*/ 69 w 97"/>
                  <a:gd name="T27" fmla="*/ 62 h 89"/>
                  <a:gd name="T28" fmla="*/ 53 w 97"/>
                  <a:gd name="T29" fmla="*/ 71 h 89"/>
                  <a:gd name="T30" fmla="*/ 31 w 97"/>
                  <a:gd name="T31" fmla="*/ 64 h 89"/>
                  <a:gd name="T32" fmla="*/ 27 w 97"/>
                  <a:gd name="T33" fmla="*/ 50 h 89"/>
                  <a:gd name="T34" fmla="*/ 97 w 97"/>
                  <a:gd name="T35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89">
                    <a:moveTo>
                      <a:pt x="27" y="35"/>
                    </a:moveTo>
                    <a:cubicBezTo>
                      <a:pt x="27" y="27"/>
                      <a:pt x="33" y="17"/>
                      <a:pt x="50" y="18"/>
                    </a:cubicBezTo>
                    <a:cubicBezTo>
                      <a:pt x="66" y="18"/>
                      <a:pt x="69" y="29"/>
                      <a:pt x="69" y="35"/>
                    </a:cubicBezTo>
                    <a:cubicBezTo>
                      <a:pt x="27" y="35"/>
                      <a:pt x="27" y="35"/>
                      <a:pt x="27" y="35"/>
                    </a:cubicBezTo>
                    <a:close/>
                    <a:moveTo>
                      <a:pt x="97" y="50"/>
                    </a:moveTo>
                    <a:cubicBezTo>
                      <a:pt x="97" y="40"/>
                      <a:pt x="97" y="28"/>
                      <a:pt x="88" y="16"/>
                    </a:cubicBezTo>
                    <a:cubicBezTo>
                      <a:pt x="81" y="8"/>
                      <a:pt x="69" y="0"/>
                      <a:pt x="48" y="0"/>
                    </a:cubicBezTo>
                    <a:cubicBezTo>
                      <a:pt x="36" y="0"/>
                      <a:pt x="8" y="1"/>
                      <a:pt x="1" y="34"/>
                    </a:cubicBezTo>
                    <a:cubicBezTo>
                      <a:pt x="0" y="41"/>
                      <a:pt x="0" y="47"/>
                      <a:pt x="0" y="52"/>
                    </a:cubicBezTo>
                    <a:cubicBezTo>
                      <a:pt x="1" y="57"/>
                      <a:pt x="2" y="61"/>
                      <a:pt x="2" y="62"/>
                    </a:cubicBezTo>
                    <a:cubicBezTo>
                      <a:pt x="5" y="70"/>
                      <a:pt x="11" y="77"/>
                      <a:pt x="21" y="83"/>
                    </a:cubicBezTo>
                    <a:cubicBezTo>
                      <a:pt x="28" y="86"/>
                      <a:pt x="38" y="89"/>
                      <a:pt x="48" y="89"/>
                    </a:cubicBezTo>
                    <a:cubicBezTo>
                      <a:pt x="66" y="89"/>
                      <a:pt x="91" y="78"/>
                      <a:pt x="96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8" y="66"/>
                      <a:pt x="61" y="70"/>
                      <a:pt x="53" y="71"/>
                    </a:cubicBezTo>
                    <a:cubicBezTo>
                      <a:pt x="46" y="72"/>
                      <a:pt x="37" y="70"/>
                      <a:pt x="31" y="64"/>
                    </a:cubicBezTo>
                    <a:cubicBezTo>
                      <a:pt x="27" y="59"/>
                      <a:pt x="27" y="55"/>
                      <a:pt x="27" y="50"/>
                    </a:cubicBezTo>
                    <a:cubicBezTo>
                      <a:pt x="97" y="50"/>
                      <a:pt x="97" y="50"/>
                      <a:pt x="9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69"/>
              <p:cNvSpPr/>
              <p:nvPr/>
            </p:nvSpPr>
            <p:spPr bwMode="auto">
              <a:xfrm>
                <a:off x="2058" y="2813"/>
                <a:ext cx="64" cy="268"/>
              </a:xfrm>
              <a:custGeom>
                <a:avLst/>
                <a:gdLst>
                  <a:gd name="T0" fmla="*/ 0 w 64"/>
                  <a:gd name="T1" fmla="*/ 0 h 268"/>
                  <a:gd name="T2" fmla="*/ 64 w 64"/>
                  <a:gd name="T3" fmla="*/ 0 h 268"/>
                  <a:gd name="T4" fmla="*/ 64 w 64"/>
                  <a:gd name="T5" fmla="*/ 268 h 268"/>
                  <a:gd name="T6" fmla="*/ 0 w 64"/>
                  <a:gd name="T7" fmla="*/ 268 h 268"/>
                  <a:gd name="T8" fmla="*/ 0 w 64"/>
                  <a:gd name="T9" fmla="*/ 0 h 268"/>
                  <a:gd name="T10" fmla="*/ 0 w 64"/>
                  <a:gd name="T11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68">
                    <a:moveTo>
                      <a:pt x="0" y="0"/>
                    </a:moveTo>
                    <a:lnTo>
                      <a:pt x="64" y="0"/>
                    </a:lnTo>
                    <a:lnTo>
                      <a:pt x="64" y="268"/>
                    </a:lnTo>
                    <a:lnTo>
                      <a:pt x="0" y="2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70"/>
              <p:cNvSpPr/>
              <p:nvPr/>
            </p:nvSpPr>
            <p:spPr bwMode="auto">
              <a:xfrm>
                <a:off x="2158" y="2813"/>
                <a:ext cx="64" cy="268"/>
              </a:xfrm>
              <a:custGeom>
                <a:avLst/>
                <a:gdLst>
                  <a:gd name="T0" fmla="*/ 0 w 64"/>
                  <a:gd name="T1" fmla="*/ 0 h 268"/>
                  <a:gd name="T2" fmla="*/ 64 w 64"/>
                  <a:gd name="T3" fmla="*/ 0 h 268"/>
                  <a:gd name="T4" fmla="*/ 64 w 64"/>
                  <a:gd name="T5" fmla="*/ 268 h 268"/>
                  <a:gd name="T6" fmla="*/ 0 w 64"/>
                  <a:gd name="T7" fmla="*/ 268 h 268"/>
                  <a:gd name="T8" fmla="*/ 0 w 64"/>
                  <a:gd name="T9" fmla="*/ 0 h 268"/>
                  <a:gd name="T10" fmla="*/ 0 w 64"/>
                  <a:gd name="T11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68">
                    <a:moveTo>
                      <a:pt x="0" y="0"/>
                    </a:moveTo>
                    <a:lnTo>
                      <a:pt x="64" y="0"/>
                    </a:lnTo>
                    <a:lnTo>
                      <a:pt x="64" y="268"/>
                    </a:lnTo>
                    <a:lnTo>
                      <a:pt x="0" y="2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71"/>
              <p:cNvSpPr>
                <a:spLocks noEditPoints="1"/>
              </p:cNvSpPr>
              <p:nvPr/>
            </p:nvSpPr>
            <p:spPr bwMode="auto">
              <a:xfrm>
                <a:off x="2255" y="2880"/>
                <a:ext cx="230" cy="211"/>
              </a:xfrm>
              <a:custGeom>
                <a:avLst/>
                <a:gdLst>
                  <a:gd name="T0" fmla="*/ 27 w 97"/>
                  <a:gd name="T1" fmla="*/ 35 h 89"/>
                  <a:gd name="T2" fmla="*/ 50 w 97"/>
                  <a:gd name="T3" fmla="*/ 18 h 89"/>
                  <a:gd name="T4" fmla="*/ 69 w 97"/>
                  <a:gd name="T5" fmla="*/ 35 h 89"/>
                  <a:gd name="T6" fmla="*/ 27 w 97"/>
                  <a:gd name="T7" fmla="*/ 35 h 89"/>
                  <a:gd name="T8" fmla="*/ 97 w 97"/>
                  <a:gd name="T9" fmla="*/ 50 h 89"/>
                  <a:gd name="T10" fmla="*/ 88 w 97"/>
                  <a:gd name="T11" fmla="*/ 16 h 89"/>
                  <a:gd name="T12" fmla="*/ 48 w 97"/>
                  <a:gd name="T13" fmla="*/ 0 h 89"/>
                  <a:gd name="T14" fmla="*/ 1 w 97"/>
                  <a:gd name="T15" fmla="*/ 34 h 89"/>
                  <a:gd name="T16" fmla="*/ 0 w 97"/>
                  <a:gd name="T17" fmla="*/ 52 h 89"/>
                  <a:gd name="T18" fmla="*/ 2 w 97"/>
                  <a:gd name="T19" fmla="*/ 62 h 89"/>
                  <a:gd name="T20" fmla="*/ 21 w 97"/>
                  <a:gd name="T21" fmla="*/ 83 h 89"/>
                  <a:gd name="T22" fmla="*/ 48 w 97"/>
                  <a:gd name="T23" fmla="*/ 89 h 89"/>
                  <a:gd name="T24" fmla="*/ 95 w 97"/>
                  <a:gd name="T25" fmla="*/ 62 h 89"/>
                  <a:gd name="T26" fmla="*/ 69 w 97"/>
                  <a:gd name="T27" fmla="*/ 62 h 89"/>
                  <a:gd name="T28" fmla="*/ 53 w 97"/>
                  <a:gd name="T29" fmla="*/ 71 h 89"/>
                  <a:gd name="T30" fmla="*/ 31 w 97"/>
                  <a:gd name="T31" fmla="*/ 64 h 89"/>
                  <a:gd name="T32" fmla="*/ 27 w 97"/>
                  <a:gd name="T33" fmla="*/ 50 h 89"/>
                  <a:gd name="T34" fmla="*/ 97 w 97"/>
                  <a:gd name="T35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89">
                    <a:moveTo>
                      <a:pt x="27" y="35"/>
                    </a:moveTo>
                    <a:cubicBezTo>
                      <a:pt x="27" y="27"/>
                      <a:pt x="33" y="17"/>
                      <a:pt x="50" y="18"/>
                    </a:cubicBezTo>
                    <a:cubicBezTo>
                      <a:pt x="66" y="18"/>
                      <a:pt x="69" y="29"/>
                      <a:pt x="69" y="35"/>
                    </a:cubicBezTo>
                    <a:cubicBezTo>
                      <a:pt x="27" y="35"/>
                      <a:pt x="27" y="35"/>
                      <a:pt x="27" y="35"/>
                    </a:cubicBezTo>
                    <a:close/>
                    <a:moveTo>
                      <a:pt x="97" y="50"/>
                    </a:moveTo>
                    <a:cubicBezTo>
                      <a:pt x="97" y="40"/>
                      <a:pt x="97" y="28"/>
                      <a:pt x="88" y="16"/>
                    </a:cubicBezTo>
                    <a:cubicBezTo>
                      <a:pt x="81" y="8"/>
                      <a:pt x="68" y="0"/>
                      <a:pt x="48" y="0"/>
                    </a:cubicBezTo>
                    <a:cubicBezTo>
                      <a:pt x="36" y="0"/>
                      <a:pt x="8" y="1"/>
                      <a:pt x="1" y="34"/>
                    </a:cubicBezTo>
                    <a:cubicBezTo>
                      <a:pt x="0" y="41"/>
                      <a:pt x="0" y="47"/>
                      <a:pt x="0" y="52"/>
                    </a:cubicBezTo>
                    <a:cubicBezTo>
                      <a:pt x="1" y="57"/>
                      <a:pt x="2" y="61"/>
                      <a:pt x="2" y="62"/>
                    </a:cubicBezTo>
                    <a:cubicBezTo>
                      <a:pt x="5" y="70"/>
                      <a:pt x="11" y="77"/>
                      <a:pt x="21" y="83"/>
                    </a:cubicBezTo>
                    <a:cubicBezTo>
                      <a:pt x="28" y="86"/>
                      <a:pt x="38" y="89"/>
                      <a:pt x="48" y="89"/>
                    </a:cubicBezTo>
                    <a:cubicBezTo>
                      <a:pt x="66" y="89"/>
                      <a:pt x="91" y="78"/>
                      <a:pt x="95" y="62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7" y="66"/>
                      <a:pt x="61" y="70"/>
                      <a:pt x="53" y="71"/>
                    </a:cubicBezTo>
                    <a:cubicBezTo>
                      <a:pt x="46" y="72"/>
                      <a:pt x="37" y="70"/>
                      <a:pt x="31" y="64"/>
                    </a:cubicBezTo>
                    <a:cubicBezTo>
                      <a:pt x="27" y="59"/>
                      <a:pt x="27" y="55"/>
                      <a:pt x="27" y="50"/>
                    </a:cubicBezTo>
                    <a:cubicBezTo>
                      <a:pt x="97" y="50"/>
                      <a:pt x="97" y="50"/>
                      <a:pt x="97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72"/>
              <p:cNvSpPr/>
              <p:nvPr/>
            </p:nvSpPr>
            <p:spPr bwMode="auto">
              <a:xfrm>
                <a:off x="2518" y="2880"/>
                <a:ext cx="221" cy="201"/>
              </a:xfrm>
              <a:custGeom>
                <a:avLst/>
                <a:gdLst>
                  <a:gd name="T0" fmla="*/ 0 w 93"/>
                  <a:gd name="T1" fmla="*/ 1 h 85"/>
                  <a:gd name="T2" fmla="*/ 27 w 93"/>
                  <a:gd name="T3" fmla="*/ 1 h 85"/>
                  <a:gd name="T4" fmla="*/ 27 w 93"/>
                  <a:gd name="T5" fmla="*/ 14 h 85"/>
                  <a:gd name="T6" fmla="*/ 27 w 93"/>
                  <a:gd name="T7" fmla="*/ 14 h 85"/>
                  <a:gd name="T8" fmla="*/ 53 w 93"/>
                  <a:gd name="T9" fmla="*/ 0 h 85"/>
                  <a:gd name="T10" fmla="*/ 93 w 93"/>
                  <a:gd name="T11" fmla="*/ 29 h 85"/>
                  <a:gd name="T12" fmla="*/ 93 w 93"/>
                  <a:gd name="T13" fmla="*/ 85 h 85"/>
                  <a:gd name="T14" fmla="*/ 66 w 93"/>
                  <a:gd name="T15" fmla="*/ 85 h 85"/>
                  <a:gd name="T16" fmla="*/ 66 w 93"/>
                  <a:gd name="T17" fmla="*/ 35 h 85"/>
                  <a:gd name="T18" fmla="*/ 47 w 93"/>
                  <a:gd name="T19" fmla="*/ 19 h 85"/>
                  <a:gd name="T20" fmla="*/ 27 w 93"/>
                  <a:gd name="T21" fmla="*/ 33 h 85"/>
                  <a:gd name="T22" fmla="*/ 27 w 93"/>
                  <a:gd name="T23" fmla="*/ 85 h 85"/>
                  <a:gd name="T24" fmla="*/ 0 w 93"/>
                  <a:gd name="T25" fmla="*/ 85 h 85"/>
                  <a:gd name="T26" fmla="*/ 0 w 93"/>
                  <a:gd name="T27" fmla="*/ 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85">
                    <a:moveTo>
                      <a:pt x="0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33" y="5"/>
                      <a:pt x="43" y="0"/>
                      <a:pt x="53" y="0"/>
                    </a:cubicBezTo>
                    <a:cubicBezTo>
                      <a:pt x="77" y="0"/>
                      <a:pt x="93" y="8"/>
                      <a:pt x="93" y="29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28"/>
                      <a:pt x="65" y="19"/>
                      <a:pt x="47" y="19"/>
                    </a:cubicBezTo>
                    <a:cubicBezTo>
                      <a:pt x="30" y="19"/>
                      <a:pt x="27" y="26"/>
                      <a:pt x="27" y="33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73"/>
              <p:cNvSpPr/>
              <p:nvPr/>
            </p:nvSpPr>
            <p:spPr bwMode="auto">
              <a:xfrm>
                <a:off x="2755" y="2832"/>
                <a:ext cx="133" cy="259"/>
              </a:xfrm>
              <a:custGeom>
                <a:avLst/>
                <a:gdLst>
                  <a:gd name="T0" fmla="*/ 14 w 56"/>
                  <a:gd name="T1" fmla="*/ 23 h 109"/>
                  <a:gd name="T2" fmla="*/ 14 w 56"/>
                  <a:gd name="T3" fmla="*/ 0 h 109"/>
                  <a:gd name="T4" fmla="*/ 41 w 56"/>
                  <a:gd name="T5" fmla="*/ 0 h 109"/>
                  <a:gd name="T6" fmla="*/ 41 w 56"/>
                  <a:gd name="T7" fmla="*/ 23 h 109"/>
                  <a:gd name="T8" fmla="*/ 56 w 56"/>
                  <a:gd name="T9" fmla="*/ 23 h 109"/>
                  <a:gd name="T10" fmla="*/ 56 w 56"/>
                  <a:gd name="T11" fmla="*/ 37 h 109"/>
                  <a:gd name="T12" fmla="*/ 41 w 56"/>
                  <a:gd name="T13" fmla="*/ 37 h 109"/>
                  <a:gd name="T14" fmla="*/ 41 w 56"/>
                  <a:gd name="T15" fmla="*/ 85 h 109"/>
                  <a:gd name="T16" fmla="*/ 45 w 56"/>
                  <a:gd name="T17" fmla="*/ 92 h 109"/>
                  <a:gd name="T18" fmla="*/ 55 w 56"/>
                  <a:gd name="T19" fmla="*/ 92 h 109"/>
                  <a:gd name="T20" fmla="*/ 55 w 56"/>
                  <a:gd name="T21" fmla="*/ 107 h 109"/>
                  <a:gd name="T22" fmla="*/ 42 w 56"/>
                  <a:gd name="T23" fmla="*/ 109 h 109"/>
                  <a:gd name="T24" fmla="*/ 30 w 56"/>
                  <a:gd name="T25" fmla="*/ 108 h 109"/>
                  <a:gd name="T26" fmla="*/ 14 w 56"/>
                  <a:gd name="T27" fmla="*/ 92 h 109"/>
                  <a:gd name="T28" fmla="*/ 14 w 56"/>
                  <a:gd name="T29" fmla="*/ 37 h 109"/>
                  <a:gd name="T30" fmla="*/ 0 w 56"/>
                  <a:gd name="T31" fmla="*/ 37 h 109"/>
                  <a:gd name="T32" fmla="*/ 0 w 56"/>
                  <a:gd name="T33" fmla="*/ 23 h 109"/>
                  <a:gd name="T34" fmla="*/ 14 w 56"/>
                  <a:gd name="T35" fmla="*/ 2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109">
                    <a:moveTo>
                      <a:pt x="14" y="2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9"/>
                      <a:pt x="41" y="92"/>
                      <a:pt x="45" y="92"/>
                    </a:cubicBezTo>
                    <a:cubicBezTo>
                      <a:pt x="55" y="92"/>
                      <a:pt x="55" y="92"/>
                      <a:pt x="55" y="92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1" y="108"/>
                      <a:pt x="47" y="109"/>
                      <a:pt x="42" y="109"/>
                    </a:cubicBezTo>
                    <a:cubicBezTo>
                      <a:pt x="38" y="109"/>
                      <a:pt x="34" y="109"/>
                      <a:pt x="30" y="108"/>
                    </a:cubicBezTo>
                    <a:cubicBezTo>
                      <a:pt x="22" y="106"/>
                      <a:pt x="15" y="101"/>
                      <a:pt x="14" y="92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4" y="23"/>
                      <a:pt x="14" y="23"/>
                      <a:pt x="14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4"/>
              <p:cNvSpPr>
                <a:spLocks noEditPoints="1"/>
              </p:cNvSpPr>
              <p:nvPr/>
            </p:nvSpPr>
            <p:spPr bwMode="auto">
              <a:xfrm>
                <a:off x="1397" y="3112"/>
                <a:ext cx="66" cy="112"/>
              </a:xfrm>
              <a:custGeom>
                <a:avLst/>
                <a:gdLst>
                  <a:gd name="T0" fmla="*/ 4 w 28"/>
                  <a:gd name="T1" fmla="*/ 46 h 47"/>
                  <a:gd name="T2" fmla="*/ 0 w 28"/>
                  <a:gd name="T3" fmla="*/ 46 h 47"/>
                  <a:gd name="T4" fmla="*/ 5 w 28"/>
                  <a:gd name="T5" fmla="*/ 0 h 47"/>
                  <a:gd name="T6" fmla="*/ 10 w 28"/>
                  <a:gd name="T7" fmla="*/ 0 h 47"/>
                  <a:gd name="T8" fmla="*/ 8 w 28"/>
                  <a:gd name="T9" fmla="*/ 17 h 47"/>
                  <a:gd name="T10" fmla="*/ 17 w 28"/>
                  <a:gd name="T11" fmla="*/ 13 h 47"/>
                  <a:gd name="T12" fmla="*/ 26 w 28"/>
                  <a:gd name="T13" fmla="*/ 31 h 47"/>
                  <a:gd name="T14" fmla="*/ 12 w 28"/>
                  <a:gd name="T15" fmla="*/ 47 h 47"/>
                  <a:gd name="T16" fmla="*/ 5 w 28"/>
                  <a:gd name="T17" fmla="*/ 43 h 47"/>
                  <a:gd name="T18" fmla="*/ 4 w 28"/>
                  <a:gd name="T19" fmla="*/ 46 h 47"/>
                  <a:gd name="T20" fmla="*/ 5 w 28"/>
                  <a:gd name="T21" fmla="*/ 37 h 47"/>
                  <a:gd name="T22" fmla="*/ 12 w 28"/>
                  <a:gd name="T23" fmla="*/ 43 h 47"/>
                  <a:gd name="T24" fmla="*/ 22 w 28"/>
                  <a:gd name="T25" fmla="*/ 30 h 47"/>
                  <a:gd name="T26" fmla="*/ 15 w 28"/>
                  <a:gd name="T27" fmla="*/ 17 h 47"/>
                  <a:gd name="T28" fmla="*/ 7 w 28"/>
                  <a:gd name="T29" fmla="*/ 22 h 47"/>
                  <a:gd name="T30" fmla="*/ 5 w 28"/>
                  <a:gd name="T31" fmla="*/ 3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47">
                    <a:moveTo>
                      <a:pt x="4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0" y="15"/>
                      <a:pt x="13" y="13"/>
                      <a:pt x="17" y="13"/>
                    </a:cubicBezTo>
                    <a:cubicBezTo>
                      <a:pt x="22" y="13"/>
                      <a:pt x="28" y="18"/>
                      <a:pt x="26" y="31"/>
                    </a:cubicBezTo>
                    <a:cubicBezTo>
                      <a:pt x="25" y="43"/>
                      <a:pt x="17" y="47"/>
                      <a:pt x="12" y="47"/>
                    </a:cubicBezTo>
                    <a:cubicBezTo>
                      <a:pt x="9" y="47"/>
                      <a:pt x="6" y="45"/>
                      <a:pt x="5" y="43"/>
                    </a:cubicBezTo>
                    <a:cubicBezTo>
                      <a:pt x="4" y="46"/>
                      <a:pt x="4" y="46"/>
                      <a:pt x="4" y="46"/>
                    </a:cubicBezTo>
                    <a:close/>
                    <a:moveTo>
                      <a:pt x="5" y="37"/>
                    </a:moveTo>
                    <a:cubicBezTo>
                      <a:pt x="6" y="40"/>
                      <a:pt x="9" y="43"/>
                      <a:pt x="12" y="43"/>
                    </a:cubicBezTo>
                    <a:cubicBezTo>
                      <a:pt x="15" y="43"/>
                      <a:pt x="20" y="40"/>
                      <a:pt x="22" y="30"/>
                    </a:cubicBezTo>
                    <a:cubicBezTo>
                      <a:pt x="22" y="25"/>
                      <a:pt x="22" y="17"/>
                      <a:pt x="15" y="17"/>
                    </a:cubicBezTo>
                    <a:cubicBezTo>
                      <a:pt x="12" y="17"/>
                      <a:pt x="9" y="19"/>
                      <a:pt x="7" y="22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75"/>
              <p:cNvSpPr/>
              <p:nvPr/>
            </p:nvSpPr>
            <p:spPr bwMode="auto">
              <a:xfrm>
                <a:off x="1499" y="3143"/>
                <a:ext cx="61" cy="81"/>
              </a:xfrm>
              <a:custGeom>
                <a:avLst/>
                <a:gdLst>
                  <a:gd name="T0" fmla="*/ 21 w 26"/>
                  <a:gd name="T1" fmla="*/ 0 h 34"/>
                  <a:gd name="T2" fmla="*/ 26 w 26"/>
                  <a:gd name="T3" fmla="*/ 0 h 34"/>
                  <a:gd name="T4" fmla="*/ 22 w 26"/>
                  <a:gd name="T5" fmla="*/ 33 h 34"/>
                  <a:gd name="T6" fmla="*/ 17 w 26"/>
                  <a:gd name="T7" fmla="*/ 33 h 34"/>
                  <a:gd name="T8" fmla="*/ 18 w 26"/>
                  <a:gd name="T9" fmla="*/ 30 h 34"/>
                  <a:gd name="T10" fmla="*/ 8 w 26"/>
                  <a:gd name="T11" fmla="*/ 34 h 34"/>
                  <a:gd name="T12" fmla="*/ 1 w 26"/>
                  <a:gd name="T13" fmla="*/ 23 h 34"/>
                  <a:gd name="T14" fmla="*/ 4 w 26"/>
                  <a:gd name="T15" fmla="*/ 0 h 34"/>
                  <a:gd name="T16" fmla="*/ 8 w 26"/>
                  <a:gd name="T17" fmla="*/ 0 h 34"/>
                  <a:gd name="T18" fmla="*/ 6 w 26"/>
                  <a:gd name="T19" fmla="*/ 22 h 34"/>
                  <a:gd name="T20" fmla="*/ 9 w 26"/>
                  <a:gd name="T21" fmla="*/ 30 h 34"/>
                  <a:gd name="T22" fmla="*/ 18 w 26"/>
                  <a:gd name="T23" fmla="*/ 25 h 34"/>
                  <a:gd name="T24" fmla="*/ 21 w 26"/>
                  <a:gd name="T2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4">
                    <a:moveTo>
                      <a:pt x="21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5" y="32"/>
                      <a:pt x="12" y="34"/>
                      <a:pt x="8" y="34"/>
                    </a:cubicBezTo>
                    <a:cubicBezTo>
                      <a:pt x="3" y="34"/>
                      <a:pt x="0" y="32"/>
                      <a:pt x="1" y="2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5"/>
                      <a:pt x="5" y="30"/>
                      <a:pt x="9" y="30"/>
                    </a:cubicBezTo>
                    <a:cubicBezTo>
                      <a:pt x="12" y="30"/>
                      <a:pt x="16" y="28"/>
                      <a:pt x="18" y="25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6"/>
              <p:cNvSpPr/>
              <p:nvPr/>
            </p:nvSpPr>
            <p:spPr bwMode="auto">
              <a:xfrm>
                <a:off x="1596" y="3143"/>
                <a:ext cx="59" cy="81"/>
              </a:xfrm>
              <a:custGeom>
                <a:avLst/>
                <a:gdLst>
                  <a:gd name="T0" fmla="*/ 21 w 25"/>
                  <a:gd name="T1" fmla="*/ 8 h 34"/>
                  <a:gd name="T2" fmla="*/ 14 w 25"/>
                  <a:gd name="T3" fmla="*/ 3 h 34"/>
                  <a:gd name="T4" fmla="*/ 8 w 25"/>
                  <a:gd name="T5" fmla="*/ 8 h 34"/>
                  <a:gd name="T6" fmla="*/ 23 w 25"/>
                  <a:gd name="T7" fmla="*/ 24 h 34"/>
                  <a:gd name="T8" fmla="*/ 11 w 25"/>
                  <a:gd name="T9" fmla="*/ 34 h 34"/>
                  <a:gd name="T10" fmla="*/ 0 w 25"/>
                  <a:gd name="T11" fmla="*/ 27 h 34"/>
                  <a:gd name="T12" fmla="*/ 4 w 25"/>
                  <a:gd name="T13" fmla="*/ 25 h 34"/>
                  <a:gd name="T14" fmla="*/ 12 w 25"/>
                  <a:gd name="T15" fmla="*/ 30 h 34"/>
                  <a:gd name="T16" fmla="*/ 19 w 25"/>
                  <a:gd name="T17" fmla="*/ 25 h 34"/>
                  <a:gd name="T18" fmla="*/ 4 w 25"/>
                  <a:gd name="T19" fmla="*/ 9 h 34"/>
                  <a:gd name="T20" fmla="*/ 15 w 25"/>
                  <a:gd name="T21" fmla="*/ 0 h 34"/>
                  <a:gd name="T22" fmla="*/ 25 w 25"/>
                  <a:gd name="T23" fmla="*/ 5 h 34"/>
                  <a:gd name="T24" fmla="*/ 21 w 25"/>
                  <a:gd name="T25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4">
                    <a:moveTo>
                      <a:pt x="21" y="8"/>
                    </a:moveTo>
                    <a:cubicBezTo>
                      <a:pt x="20" y="5"/>
                      <a:pt x="18" y="3"/>
                      <a:pt x="14" y="3"/>
                    </a:cubicBezTo>
                    <a:cubicBezTo>
                      <a:pt x="11" y="3"/>
                      <a:pt x="8" y="5"/>
                      <a:pt x="8" y="8"/>
                    </a:cubicBezTo>
                    <a:cubicBezTo>
                      <a:pt x="7" y="16"/>
                      <a:pt x="25" y="13"/>
                      <a:pt x="23" y="24"/>
                    </a:cubicBezTo>
                    <a:cubicBezTo>
                      <a:pt x="23" y="30"/>
                      <a:pt x="17" y="34"/>
                      <a:pt x="11" y="34"/>
                    </a:cubicBezTo>
                    <a:cubicBezTo>
                      <a:pt x="6" y="34"/>
                      <a:pt x="2" y="32"/>
                      <a:pt x="0" y="27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8"/>
                      <a:pt x="8" y="30"/>
                      <a:pt x="12" y="30"/>
                    </a:cubicBezTo>
                    <a:cubicBezTo>
                      <a:pt x="15" y="30"/>
                      <a:pt x="18" y="28"/>
                      <a:pt x="19" y="25"/>
                    </a:cubicBezTo>
                    <a:cubicBezTo>
                      <a:pt x="20" y="16"/>
                      <a:pt x="2" y="20"/>
                      <a:pt x="4" y="9"/>
                    </a:cubicBezTo>
                    <a:cubicBezTo>
                      <a:pt x="4" y="3"/>
                      <a:pt x="9" y="0"/>
                      <a:pt x="15" y="0"/>
                    </a:cubicBezTo>
                    <a:cubicBezTo>
                      <a:pt x="19" y="0"/>
                      <a:pt x="23" y="1"/>
                      <a:pt x="25" y="5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77"/>
              <p:cNvSpPr>
                <a:spLocks noEditPoints="1"/>
              </p:cNvSpPr>
              <p:nvPr/>
            </p:nvSpPr>
            <p:spPr bwMode="auto">
              <a:xfrm>
                <a:off x="1691" y="3112"/>
                <a:ext cx="26" cy="109"/>
              </a:xfrm>
              <a:custGeom>
                <a:avLst/>
                <a:gdLst>
                  <a:gd name="T0" fmla="*/ 12 w 26"/>
                  <a:gd name="T1" fmla="*/ 109 h 109"/>
                  <a:gd name="T2" fmla="*/ 0 w 26"/>
                  <a:gd name="T3" fmla="*/ 109 h 109"/>
                  <a:gd name="T4" fmla="*/ 12 w 26"/>
                  <a:gd name="T5" fmla="*/ 31 h 109"/>
                  <a:gd name="T6" fmla="*/ 21 w 26"/>
                  <a:gd name="T7" fmla="*/ 31 h 109"/>
                  <a:gd name="T8" fmla="*/ 12 w 26"/>
                  <a:gd name="T9" fmla="*/ 109 h 109"/>
                  <a:gd name="T10" fmla="*/ 12 w 26"/>
                  <a:gd name="T11" fmla="*/ 109 h 109"/>
                  <a:gd name="T12" fmla="*/ 23 w 26"/>
                  <a:gd name="T13" fmla="*/ 12 h 109"/>
                  <a:gd name="T14" fmla="*/ 14 w 26"/>
                  <a:gd name="T15" fmla="*/ 12 h 109"/>
                  <a:gd name="T16" fmla="*/ 14 w 26"/>
                  <a:gd name="T17" fmla="*/ 0 h 109"/>
                  <a:gd name="T18" fmla="*/ 26 w 26"/>
                  <a:gd name="T19" fmla="*/ 0 h 109"/>
                  <a:gd name="T20" fmla="*/ 23 w 26"/>
                  <a:gd name="T21" fmla="*/ 12 h 109"/>
                  <a:gd name="T22" fmla="*/ 23 w 26"/>
                  <a:gd name="T23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09">
                    <a:moveTo>
                      <a:pt x="12" y="109"/>
                    </a:moveTo>
                    <a:lnTo>
                      <a:pt x="0" y="109"/>
                    </a:lnTo>
                    <a:lnTo>
                      <a:pt x="12" y="31"/>
                    </a:lnTo>
                    <a:lnTo>
                      <a:pt x="21" y="31"/>
                    </a:lnTo>
                    <a:lnTo>
                      <a:pt x="12" y="109"/>
                    </a:lnTo>
                    <a:lnTo>
                      <a:pt x="12" y="109"/>
                    </a:lnTo>
                    <a:close/>
                    <a:moveTo>
                      <a:pt x="23" y="12"/>
                    </a:moveTo>
                    <a:lnTo>
                      <a:pt x="14" y="12"/>
                    </a:lnTo>
                    <a:lnTo>
                      <a:pt x="14" y="0"/>
                    </a:lnTo>
                    <a:lnTo>
                      <a:pt x="26" y="0"/>
                    </a:lnTo>
                    <a:lnTo>
                      <a:pt x="23" y="12"/>
                    </a:lnTo>
                    <a:lnTo>
                      <a:pt x="2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78"/>
              <p:cNvSpPr/>
              <p:nvPr/>
            </p:nvSpPr>
            <p:spPr bwMode="auto">
              <a:xfrm>
                <a:off x="1748" y="3143"/>
                <a:ext cx="61" cy="78"/>
              </a:xfrm>
              <a:custGeom>
                <a:avLst/>
                <a:gdLst>
                  <a:gd name="T0" fmla="*/ 5 w 26"/>
                  <a:gd name="T1" fmla="*/ 33 h 33"/>
                  <a:gd name="T2" fmla="*/ 0 w 26"/>
                  <a:gd name="T3" fmla="*/ 33 h 33"/>
                  <a:gd name="T4" fmla="*/ 4 w 26"/>
                  <a:gd name="T5" fmla="*/ 0 h 33"/>
                  <a:gd name="T6" fmla="*/ 9 w 26"/>
                  <a:gd name="T7" fmla="*/ 0 h 33"/>
                  <a:gd name="T8" fmla="*/ 9 w 26"/>
                  <a:gd name="T9" fmla="*/ 4 h 33"/>
                  <a:gd name="T10" fmla="*/ 18 w 26"/>
                  <a:gd name="T11" fmla="*/ 0 h 33"/>
                  <a:gd name="T12" fmla="*/ 25 w 26"/>
                  <a:gd name="T13" fmla="*/ 11 h 33"/>
                  <a:gd name="T14" fmla="*/ 22 w 26"/>
                  <a:gd name="T15" fmla="*/ 33 h 33"/>
                  <a:gd name="T16" fmla="*/ 18 w 26"/>
                  <a:gd name="T17" fmla="*/ 33 h 33"/>
                  <a:gd name="T18" fmla="*/ 20 w 26"/>
                  <a:gd name="T19" fmla="*/ 12 h 33"/>
                  <a:gd name="T20" fmla="*/ 17 w 26"/>
                  <a:gd name="T21" fmla="*/ 3 h 33"/>
                  <a:gd name="T22" fmla="*/ 8 w 26"/>
                  <a:gd name="T23" fmla="*/ 8 h 33"/>
                  <a:gd name="T24" fmla="*/ 5 w 26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33">
                    <a:moveTo>
                      <a:pt x="5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2" y="2"/>
                      <a:pt x="14" y="0"/>
                      <a:pt x="18" y="0"/>
                    </a:cubicBezTo>
                    <a:cubicBezTo>
                      <a:pt x="23" y="0"/>
                      <a:pt x="26" y="2"/>
                      <a:pt x="25" y="11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8"/>
                      <a:pt x="22" y="3"/>
                      <a:pt x="17" y="3"/>
                    </a:cubicBezTo>
                    <a:cubicBezTo>
                      <a:pt x="14" y="3"/>
                      <a:pt x="10" y="6"/>
                      <a:pt x="8" y="8"/>
                    </a:cubicBezTo>
                    <a:cubicBezTo>
                      <a:pt x="5" y="33"/>
                      <a:pt x="5" y="33"/>
                      <a:pt x="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79"/>
              <p:cNvSpPr>
                <a:spLocks noEditPoints="1"/>
              </p:cNvSpPr>
              <p:nvPr/>
            </p:nvSpPr>
            <p:spPr bwMode="auto">
              <a:xfrm>
                <a:off x="1845" y="3143"/>
                <a:ext cx="66" cy="81"/>
              </a:xfrm>
              <a:custGeom>
                <a:avLst/>
                <a:gdLst>
                  <a:gd name="T0" fmla="*/ 6 w 28"/>
                  <a:gd name="T1" fmla="*/ 18 h 34"/>
                  <a:gd name="T2" fmla="*/ 14 w 28"/>
                  <a:gd name="T3" fmla="*/ 30 h 34"/>
                  <a:gd name="T4" fmla="*/ 22 w 28"/>
                  <a:gd name="T5" fmla="*/ 25 h 34"/>
                  <a:gd name="T6" fmla="*/ 25 w 28"/>
                  <a:gd name="T7" fmla="*/ 27 h 34"/>
                  <a:gd name="T8" fmla="*/ 13 w 28"/>
                  <a:gd name="T9" fmla="*/ 34 h 34"/>
                  <a:gd name="T10" fmla="*/ 2 w 28"/>
                  <a:gd name="T11" fmla="*/ 17 h 34"/>
                  <a:gd name="T12" fmla="*/ 17 w 28"/>
                  <a:gd name="T13" fmla="*/ 0 h 34"/>
                  <a:gd name="T14" fmla="*/ 26 w 28"/>
                  <a:gd name="T15" fmla="*/ 18 h 34"/>
                  <a:gd name="T16" fmla="*/ 6 w 28"/>
                  <a:gd name="T17" fmla="*/ 18 h 34"/>
                  <a:gd name="T18" fmla="*/ 22 w 28"/>
                  <a:gd name="T19" fmla="*/ 14 h 34"/>
                  <a:gd name="T20" fmla="*/ 16 w 28"/>
                  <a:gd name="T21" fmla="*/ 3 h 34"/>
                  <a:gd name="T22" fmla="*/ 7 w 28"/>
                  <a:gd name="T23" fmla="*/ 14 h 34"/>
                  <a:gd name="T24" fmla="*/ 22 w 28"/>
                  <a:gd name="T25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6" y="18"/>
                    </a:moveTo>
                    <a:cubicBezTo>
                      <a:pt x="5" y="27"/>
                      <a:pt x="9" y="30"/>
                      <a:pt x="14" y="30"/>
                    </a:cubicBezTo>
                    <a:cubicBezTo>
                      <a:pt x="17" y="30"/>
                      <a:pt x="20" y="28"/>
                      <a:pt x="22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3" y="31"/>
                      <a:pt x="18" y="34"/>
                      <a:pt x="13" y="34"/>
                    </a:cubicBezTo>
                    <a:cubicBezTo>
                      <a:pt x="5" y="34"/>
                      <a:pt x="0" y="29"/>
                      <a:pt x="2" y="17"/>
                    </a:cubicBezTo>
                    <a:cubicBezTo>
                      <a:pt x="3" y="5"/>
                      <a:pt x="10" y="0"/>
                      <a:pt x="17" y="0"/>
                    </a:cubicBezTo>
                    <a:cubicBezTo>
                      <a:pt x="26" y="0"/>
                      <a:pt x="28" y="10"/>
                      <a:pt x="26" y="18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  <a:moveTo>
                      <a:pt x="22" y="14"/>
                    </a:moveTo>
                    <a:cubicBezTo>
                      <a:pt x="22" y="10"/>
                      <a:pt x="21" y="3"/>
                      <a:pt x="16" y="3"/>
                    </a:cubicBezTo>
                    <a:cubicBezTo>
                      <a:pt x="11" y="3"/>
                      <a:pt x="8" y="9"/>
                      <a:pt x="7" y="14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80"/>
              <p:cNvSpPr/>
              <p:nvPr/>
            </p:nvSpPr>
            <p:spPr bwMode="auto">
              <a:xfrm>
                <a:off x="1947" y="3143"/>
                <a:ext cx="59" cy="81"/>
              </a:xfrm>
              <a:custGeom>
                <a:avLst/>
                <a:gdLst>
                  <a:gd name="T0" fmla="*/ 21 w 25"/>
                  <a:gd name="T1" fmla="*/ 8 h 34"/>
                  <a:gd name="T2" fmla="*/ 14 w 25"/>
                  <a:gd name="T3" fmla="*/ 3 h 34"/>
                  <a:gd name="T4" fmla="*/ 8 w 25"/>
                  <a:gd name="T5" fmla="*/ 8 h 34"/>
                  <a:gd name="T6" fmla="*/ 23 w 25"/>
                  <a:gd name="T7" fmla="*/ 24 h 34"/>
                  <a:gd name="T8" fmla="*/ 11 w 25"/>
                  <a:gd name="T9" fmla="*/ 34 h 34"/>
                  <a:gd name="T10" fmla="*/ 0 w 25"/>
                  <a:gd name="T11" fmla="*/ 27 h 34"/>
                  <a:gd name="T12" fmla="*/ 4 w 25"/>
                  <a:gd name="T13" fmla="*/ 25 h 34"/>
                  <a:gd name="T14" fmla="*/ 12 w 25"/>
                  <a:gd name="T15" fmla="*/ 30 h 34"/>
                  <a:gd name="T16" fmla="*/ 19 w 25"/>
                  <a:gd name="T17" fmla="*/ 25 h 34"/>
                  <a:gd name="T18" fmla="*/ 3 w 25"/>
                  <a:gd name="T19" fmla="*/ 9 h 34"/>
                  <a:gd name="T20" fmla="*/ 15 w 25"/>
                  <a:gd name="T21" fmla="*/ 0 h 34"/>
                  <a:gd name="T22" fmla="*/ 25 w 25"/>
                  <a:gd name="T23" fmla="*/ 5 h 34"/>
                  <a:gd name="T24" fmla="*/ 21 w 25"/>
                  <a:gd name="T25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4">
                    <a:moveTo>
                      <a:pt x="21" y="8"/>
                    </a:moveTo>
                    <a:cubicBezTo>
                      <a:pt x="20" y="5"/>
                      <a:pt x="18" y="3"/>
                      <a:pt x="14" y="3"/>
                    </a:cubicBezTo>
                    <a:cubicBezTo>
                      <a:pt x="11" y="3"/>
                      <a:pt x="8" y="5"/>
                      <a:pt x="8" y="8"/>
                    </a:cubicBezTo>
                    <a:cubicBezTo>
                      <a:pt x="7" y="16"/>
                      <a:pt x="24" y="13"/>
                      <a:pt x="23" y="24"/>
                    </a:cubicBezTo>
                    <a:cubicBezTo>
                      <a:pt x="22" y="30"/>
                      <a:pt x="17" y="34"/>
                      <a:pt x="11" y="34"/>
                    </a:cubicBezTo>
                    <a:cubicBezTo>
                      <a:pt x="6" y="34"/>
                      <a:pt x="2" y="32"/>
                      <a:pt x="0" y="27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8"/>
                      <a:pt x="8" y="30"/>
                      <a:pt x="12" y="30"/>
                    </a:cubicBezTo>
                    <a:cubicBezTo>
                      <a:pt x="15" y="30"/>
                      <a:pt x="18" y="28"/>
                      <a:pt x="19" y="25"/>
                    </a:cubicBezTo>
                    <a:cubicBezTo>
                      <a:pt x="20" y="16"/>
                      <a:pt x="2" y="20"/>
                      <a:pt x="3" y="9"/>
                    </a:cubicBezTo>
                    <a:cubicBezTo>
                      <a:pt x="4" y="3"/>
                      <a:pt x="9" y="0"/>
                      <a:pt x="15" y="0"/>
                    </a:cubicBezTo>
                    <a:cubicBezTo>
                      <a:pt x="19" y="0"/>
                      <a:pt x="23" y="1"/>
                      <a:pt x="25" y="5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81"/>
              <p:cNvSpPr/>
              <p:nvPr/>
            </p:nvSpPr>
            <p:spPr bwMode="auto">
              <a:xfrm>
                <a:off x="2042" y="3143"/>
                <a:ext cx="59" cy="81"/>
              </a:xfrm>
              <a:custGeom>
                <a:avLst/>
                <a:gdLst>
                  <a:gd name="T0" fmla="*/ 22 w 25"/>
                  <a:gd name="T1" fmla="*/ 8 h 34"/>
                  <a:gd name="T2" fmla="*/ 15 w 25"/>
                  <a:gd name="T3" fmla="*/ 3 h 34"/>
                  <a:gd name="T4" fmla="*/ 8 w 25"/>
                  <a:gd name="T5" fmla="*/ 8 h 34"/>
                  <a:gd name="T6" fmla="*/ 24 w 25"/>
                  <a:gd name="T7" fmla="*/ 24 h 34"/>
                  <a:gd name="T8" fmla="*/ 12 w 25"/>
                  <a:gd name="T9" fmla="*/ 34 h 34"/>
                  <a:gd name="T10" fmla="*/ 0 w 25"/>
                  <a:gd name="T11" fmla="*/ 27 h 34"/>
                  <a:gd name="T12" fmla="*/ 4 w 25"/>
                  <a:gd name="T13" fmla="*/ 25 h 34"/>
                  <a:gd name="T14" fmla="*/ 12 w 25"/>
                  <a:gd name="T15" fmla="*/ 30 h 34"/>
                  <a:gd name="T16" fmla="*/ 19 w 25"/>
                  <a:gd name="T17" fmla="*/ 25 h 34"/>
                  <a:gd name="T18" fmla="*/ 4 w 25"/>
                  <a:gd name="T19" fmla="*/ 9 h 34"/>
                  <a:gd name="T20" fmla="*/ 15 w 25"/>
                  <a:gd name="T21" fmla="*/ 0 h 34"/>
                  <a:gd name="T22" fmla="*/ 25 w 25"/>
                  <a:gd name="T23" fmla="*/ 5 h 34"/>
                  <a:gd name="T24" fmla="*/ 22 w 25"/>
                  <a:gd name="T25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4">
                    <a:moveTo>
                      <a:pt x="22" y="8"/>
                    </a:moveTo>
                    <a:cubicBezTo>
                      <a:pt x="20" y="5"/>
                      <a:pt x="18" y="3"/>
                      <a:pt x="15" y="3"/>
                    </a:cubicBezTo>
                    <a:cubicBezTo>
                      <a:pt x="12" y="3"/>
                      <a:pt x="9" y="5"/>
                      <a:pt x="8" y="8"/>
                    </a:cubicBezTo>
                    <a:cubicBezTo>
                      <a:pt x="7" y="16"/>
                      <a:pt x="25" y="13"/>
                      <a:pt x="24" y="24"/>
                    </a:cubicBezTo>
                    <a:cubicBezTo>
                      <a:pt x="23" y="30"/>
                      <a:pt x="18" y="34"/>
                      <a:pt x="12" y="34"/>
                    </a:cubicBezTo>
                    <a:cubicBezTo>
                      <a:pt x="6" y="34"/>
                      <a:pt x="2" y="32"/>
                      <a:pt x="0" y="27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8"/>
                      <a:pt x="8" y="30"/>
                      <a:pt x="12" y="30"/>
                    </a:cubicBezTo>
                    <a:cubicBezTo>
                      <a:pt x="15" y="30"/>
                      <a:pt x="19" y="28"/>
                      <a:pt x="19" y="25"/>
                    </a:cubicBezTo>
                    <a:cubicBezTo>
                      <a:pt x="20" y="16"/>
                      <a:pt x="2" y="20"/>
                      <a:pt x="4" y="9"/>
                    </a:cubicBezTo>
                    <a:cubicBezTo>
                      <a:pt x="4" y="3"/>
                      <a:pt x="10" y="0"/>
                      <a:pt x="15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82"/>
              <p:cNvSpPr/>
              <p:nvPr/>
            </p:nvSpPr>
            <p:spPr bwMode="auto">
              <a:xfrm>
                <a:off x="2208" y="3143"/>
                <a:ext cx="59" cy="81"/>
              </a:xfrm>
              <a:custGeom>
                <a:avLst/>
                <a:gdLst>
                  <a:gd name="T0" fmla="*/ 21 w 25"/>
                  <a:gd name="T1" fmla="*/ 8 h 34"/>
                  <a:gd name="T2" fmla="*/ 14 w 25"/>
                  <a:gd name="T3" fmla="*/ 3 h 34"/>
                  <a:gd name="T4" fmla="*/ 8 w 25"/>
                  <a:gd name="T5" fmla="*/ 8 h 34"/>
                  <a:gd name="T6" fmla="*/ 23 w 25"/>
                  <a:gd name="T7" fmla="*/ 24 h 34"/>
                  <a:gd name="T8" fmla="*/ 11 w 25"/>
                  <a:gd name="T9" fmla="*/ 34 h 34"/>
                  <a:gd name="T10" fmla="*/ 0 w 25"/>
                  <a:gd name="T11" fmla="*/ 27 h 34"/>
                  <a:gd name="T12" fmla="*/ 4 w 25"/>
                  <a:gd name="T13" fmla="*/ 25 h 34"/>
                  <a:gd name="T14" fmla="*/ 11 w 25"/>
                  <a:gd name="T15" fmla="*/ 30 h 34"/>
                  <a:gd name="T16" fmla="*/ 19 w 25"/>
                  <a:gd name="T17" fmla="*/ 25 h 34"/>
                  <a:gd name="T18" fmla="*/ 3 w 25"/>
                  <a:gd name="T19" fmla="*/ 9 h 34"/>
                  <a:gd name="T20" fmla="*/ 14 w 25"/>
                  <a:gd name="T21" fmla="*/ 0 h 34"/>
                  <a:gd name="T22" fmla="*/ 25 w 25"/>
                  <a:gd name="T23" fmla="*/ 5 h 34"/>
                  <a:gd name="T24" fmla="*/ 21 w 25"/>
                  <a:gd name="T25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4">
                    <a:moveTo>
                      <a:pt x="21" y="8"/>
                    </a:moveTo>
                    <a:cubicBezTo>
                      <a:pt x="20" y="5"/>
                      <a:pt x="18" y="3"/>
                      <a:pt x="14" y="3"/>
                    </a:cubicBezTo>
                    <a:cubicBezTo>
                      <a:pt x="11" y="3"/>
                      <a:pt x="8" y="5"/>
                      <a:pt x="8" y="8"/>
                    </a:cubicBezTo>
                    <a:cubicBezTo>
                      <a:pt x="7" y="16"/>
                      <a:pt x="24" y="13"/>
                      <a:pt x="23" y="24"/>
                    </a:cubicBezTo>
                    <a:cubicBezTo>
                      <a:pt x="22" y="30"/>
                      <a:pt x="17" y="34"/>
                      <a:pt x="11" y="34"/>
                    </a:cubicBezTo>
                    <a:cubicBezTo>
                      <a:pt x="6" y="34"/>
                      <a:pt x="2" y="32"/>
                      <a:pt x="0" y="27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8"/>
                      <a:pt x="8" y="30"/>
                      <a:pt x="11" y="30"/>
                    </a:cubicBezTo>
                    <a:cubicBezTo>
                      <a:pt x="15" y="30"/>
                      <a:pt x="18" y="28"/>
                      <a:pt x="19" y="25"/>
                    </a:cubicBezTo>
                    <a:cubicBezTo>
                      <a:pt x="20" y="16"/>
                      <a:pt x="2" y="20"/>
                      <a:pt x="3" y="9"/>
                    </a:cubicBezTo>
                    <a:cubicBezTo>
                      <a:pt x="4" y="3"/>
                      <a:pt x="9" y="0"/>
                      <a:pt x="14" y="0"/>
                    </a:cubicBezTo>
                    <a:cubicBezTo>
                      <a:pt x="19" y="0"/>
                      <a:pt x="23" y="1"/>
                      <a:pt x="25" y="5"/>
                    </a:cubicBezTo>
                    <a:cubicBezTo>
                      <a:pt x="21" y="8"/>
                      <a:pt x="21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83"/>
              <p:cNvSpPr>
                <a:spLocks noEditPoints="1"/>
              </p:cNvSpPr>
              <p:nvPr/>
            </p:nvSpPr>
            <p:spPr bwMode="auto">
              <a:xfrm>
                <a:off x="2302" y="3143"/>
                <a:ext cx="69" cy="81"/>
              </a:xfrm>
              <a:custGeom>
                <a:avLst/>
                <a:gdLst>
                  <a:gd name="T0" fmla="*/ 1 w 29"/>
                  <a:gd name="T1" fmla="*/ 17 h 34"/>
                  <a:gd name="T2" fmla="*/ 17 w 29"/>
                  <a:gd name="T3" fmla="*/ 0 h 34"/>
                  <a:gd name="T4" fmla="*/ 28 w 29"/>
                  <a:gd name="T5" fmla="*/ 17 h 34"/>
                  <a:gd name="T6" fmla="*/ 12 w 29"/>
                  <a:gd name="T7" fmla="*/ 34 h 34"/>
                  <a:gd name="T8" fmla="*/ 1 w 29"/>
                  <a:gd name="T9" fmla="*/ 17 h 34"/>
                  <a:gd name="T10" fmla="*/ 23 w 29"/>
                  <a:gd name="T11" fmla="*/ 17 h 34"/>
                  <a:gd name="T12" fmla="*/ 16 w 29"/>
                  <a:gd name="T13" fmla="*/ 3 h 34"/>
                  <a:gd name="T14" fmla="*/ 6 w 29"/>
                  <a:gd name="T15" fmla="*/ 17 h 34"/>
                  <a:gd name="T16" fmla="*/ 13 w 29"/>
                  <a:gd name="T17" fmla="*/ 30 h 34"/>
                  <a:gd name="T18" fmla="*/ 23 w 29"/>
                  <a:gd name="T1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4">
                    <a:moveTo>
                      <a:pt x="1" y="17"/>
                    </a:moveTo>
                    <a:cubicBezTo>
                      <a:pt x="3" y="5"/>
                      <a:pt x="9" y="0"/>
                      <a:pt x="17" y="0"/>
                    </a:cubicBezTo>
                    <a:cubicBezTo>
                      <a:pt x="24" y="0"/>
                      <a:pt x="29" y="5"/>
                      <a:pt x="28" y="17"/>
                    </a:cubicBezTo>
                    <a:cubicBezTo>
                      <a:pt x="26" y="29"/>
                      <a:pt x="20" y="34"/>
                      <a:pt x="12" y="34"/>
                    </a:cubicBezTo>
                    <a:cubicBezTo>
                      <a:pt x="5" y="34"/>
                      <a:pt x="0" y="29"/>
                      <a:pt x="1" y="17"/>
                    </a:cubicBezTo>
                    <a:close/>
                    <a:moveTo>
                      <a:pt x="23" y="17"/>
                    </a:moveTo>
                    <a:cubicBezTo>
                      <a:pt x="24" y="11"/>
                      <a:pt x="23" y="3"/>
                      <a:pt x="16" y="3"/>
                    </a:cubicBezTo>
                    <a:cubicBezTo>
                      <a:pt x="9" y="3"/>
                      <a:pt x="7" y="11"/>
                      <a:pt x="6" y="17"/>
                    </a:cubicBezTo>
                    <a:cubicBezTo>
                      <a:pt x="5" y="22"/>
                      <a:pt x="6" y="30"/>
                      <a:pt x="13" y="30"/>
                    </a:cubicBezTo>
                    <a:cubicBezTo>
                      <a:pt x="20" y="30"/>
                      <a:pt x="22" y="22"/>
                      <a:pt x="2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84"/>
              <p:cNvSpPr/>
              <p:nvPr/>
            </p:nvSpPr>
            <p:spPr bwMode="auto">
              <a:xfrm>
                <a:off x="2407" y="3110"/>
                <a:ext cx="45" cy="111"/>
              </a:xfrm>
              <a:custGeom>
                <a:avLst/>
                <a:gdLst>
                  <a:gd name="T0" fmla="*/ 16 w 19"/>
                  <a:gd name="T1" fmla="*/ 18 h 47"/>
                  <a:gd name="T2" fmla="*/ 10 w 19"/>
                  <a:gd name="T3" fmla="*/ 18 h 47"/>
                  <a:gd name="T4" fmla="*/ 6 w 19"/>
                  <a:gd name="T5" fmla="*/ 47 h 47"/>
                  <a:gd name="T6" fmla="*/ 2 w 19"/>
                  <a:gd name="T7" fmla="*/ 47 h 47"/>
                  <a:gd name="T8" fmla="*/ 5 w 19"/>
                  <a:gd name="T9" fmla="*/ 18 h 47"/>
                  <a:gd name="T10" fmla="*/ 0 w 19"/>
                  <a:gd name="T11" fmla="*/ 18 h 47"/>
                  <a:gd name="T12" fmla="*/ 1 w 19"/>
                  <a:gd name="T13" fmla="*/ 14 h 47"/>
                  <a:gd name="T14" fmla="*/ 6 w 19"/>
                  <a:gd name="T15" fmla="*/ 14 h 47"/>
                  <a:gd name="T16" fmla="*/ 6 w 19"/>
                  <a:gd name="T17" fmla="*/ 9 h 47"/>
                  <a:gd name="T18" fmla="*/ 16 w 19"/>
                  <a:gd name="T19" fmla="*/ 0 h 47"/>
                  <a:gd name="T20" fmla="*/ 19 w 19"/>
                  <a:gd name="T21" fmla="*/ 0 h 47"/>
                  <a:gd name="T22" fmla="*/ 18 w 19"/>
                  <a:gd name="T23" fmla="*/ 4 h 47"/>
                  <a:gd name="T24" fmla="*/ 16 w 19"/>
                  <a:gd name="T25" fmla="*/ 4 h 47"/>
                  <a:gd name="T26" fmla="*/ 11 w 19"/>
                  <a:gd name="T27" fmla="*/ 8 h 47"/>
                  <a:gd name="T28" fmla="*/ 10 w 19"/>
                  <a:gd name="T29" fmla="*/ 14 h 47"/>
                  <a:gd name="T30" fmla="*/ 16 w 19"/>
                  <a:gd name="T31" fmla="*/ 14 h 47"/>
                  <a:gd name="T32" fmla="*/ 16 w 19"/>
                  <a:gd name="T33" fmla="*/ 1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47">
                    <a:moveTo>
                      <a:pt x="16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3"/>
                      <a:pt x="11" y="0"/>
                      <a:pt x="1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2" y="4"/>
                      <a:pt x="11" y="6"/>
                      <a:pt x="11" y="8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8"/>
                      <a:pt x="16" y="18"/>
                      <a:pt x="1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85"/>
              <p:cNvSpPr/>
              <p:nvPr/>
            </p:nvSpPr>
            <p:spPr bwMode="auto">
              <a:xfrm>
                <a:off x="2475" y="3119"/>
                <a:ext cx="43" cy="105"/>
              </a:xfrm>
              <a:custGeom>
                <a:avLst/>
                <a:gdLst>
                  <a:gd name="T0" fmla="*/ 10 w 18"/>
                  <a:gd name="T1" fmla="*/ 10 h 44"/>
                  <a:gd name="T2" fmla="*/ 18 w 18"/>
                  <a:gd name="T3" fmla="*/ 10 h 44"/>
                  <a:gd name="T4" fmla="*/ 17 w 18"/>
                  <a:gd name="T5" fmla="*/ 14 h 44"/>
                  <a:gd name="T6" fmla="*/ 10 w 18"/>
                  <a:gd name="T7" fmla="*/ 14 h 44"/>
                  <a:gd name="T8" fmla="*/ 7 w 18"/>
                  <a:gd name="T9" fmla="*/ 35 h 44"/>
                  <a:gd name="T10" fmla="*/ 10 w 18"/>
                  <a:gd name="T11" fmla="*/ 40 h 44"/>
                  <a:gd name="T12" fmla="*/ 14 w 18"/>
                  <a:gd name="T13" fmla="*/ 40 h 44"/>
                  <a:gd name="T14" fmla="*/ 14 w 18"/>
                  <a:gd name="T15" fmla="*/ 43 h 44"/>
                  <a:gd name="T16" fmla="*/ 9 w 18"/>
                  <a:gd name="T17" fmla="*/ 44 h 44"/>
                  <a:gd name="T18" fmla="*/ 3 w 18"/>
                  <a:gd name="T19" fmla="*/ 33 h 44"/>
                  <a:gd name="T20" fmla="*/ 5 w 18"/>
                  <a:gd name="T21" fmla="*/ 14 h 44"/>
                  <a:gd name="T22" fmla="*/ 0 w 18"/>
                  <a:gd name="T23" fmla="*/ 14 h 44"/>
                  <a:gd name="T24" fmla="*/ 1 w 18"/>
                  <a:gd name="T25" fmla="*/ 10 h 44"/>
                  <a:gd name="T26" fmla="*/ 6 w 18"/>
                  <a:gd name="T27" fmla="*/ 10 h 44"/>
                  <a:gd name="T28" fmla="*/ 7 w 18"/>
                  <a:gd name="T29" fmla="*/ 0 h 44"/>
                  <a:gd name="T30" fmla="*/ 12 w 18"/>
                  <a:gd name="T31" fmla="*/ 0 h 44"/>
                  <a:gd name="T32" fmla="*/ 10 w 18"/>
                  <a:gd name="T33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4">
                    <a:moveTo>
                      <a:pt x="10" y="10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8"/>
                      <a:pt x="7" y="40"/>
                      <a:pt x="10" y="40"/>
                    </a:cubicBezTo>
                    <a:cubicBezTo>
                      <a:pt x="12" y="40"/>
                      <a:pt x="13" y="40"/>
                      <a:pt x="14" y="40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2" y="44"/>
                      <a:pt x="11" y="44"/>
                      <a:pt x="9" y="44"/>
                    </a:cubicBezTo>
                    <a:cubicBezTo>
                      <a:pt x="1" y="44"/>
                      <a:pt x="2" y="39"/>
                      <a:pt x="3" y="3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0"/>
                      <a:pt x="10" y="10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86"/>
              <p:cNvSpPr/>
              <p:nvPr/>
            </p:nvSpPr>
            <p:spPr bwMode="auto">
              <a:xfrm>
                <a:off x="2549" y="3143"/>
                <a:ext cx="90" cy="78"/>
              </a:xfrm>
              <a:custGeom>
                <a:avLst/>
                <a:gdLst>
                  <a:gd name="T0" fmla="*/ 59 w 90"/>
                  <a:gd name="T1" fmla="*/ 78 h 78"/>
                  <a:gd name="T2" fmla="*/ 50 w 90"/>
                  <a:gd name="T3" fmla="*/ 78 h 78"/>
                  <a:gd name="T4" fmla="*/ 43 w 90"/>
                  <a:gd name="T5" fmla="*/ 17 h 78"/>
                  <a:gd name="T6" fmla="*/ 43 w 90"/>
                  <a:gd name="T7" fmla="*/ 17 h 78"/>
                  <a:gd name="T8" fmla="*/ 21 w 90"/>
                  <a:gd name="T9" fmla="*/ 78 h 78"/>
                  <a:gd name="T10" fmla="*/ 9 w 90"/>
                  <a:gd name="T11" fmla="*/ 78 h 78"/>
                  <a:gd name="T12" fmla="*/ 0 w 90"/>
                  <a:gd name="T13" fmla="*/ 0 h 78"/>
                  <a:gd name="T14" fmla="*/ 9 w 90"/>
                  <a:gd name="T15" fmla="*/ 0 h 78"/>
                  <a:gd name="T16" fmla="*/ 17 w 90"/>
                  <a:gd name="T17" fmla="*/ 64 h 78"/>
                  <a:gd name="T18" fmla="*/ 17 w 90"/>
                  <a:gd name="T19" fmla="*/ 64 h 78"/>
                  <a:gd name="T20" fmla="*/ 40 w 90"/>
                  <a:gd name="T21" fmla="*/ 0 h 78"/>
                  <a:gd name="T22" fmla="*/ 50 w 90"/>
                  <a:gd name="T23" fmla="*/ 0 h 78"/>
                  <a:gd name="T24" fmla="*/ 57 w 90"/>
                  <a:gd name="T25" fmla="*/ 64 h 78"/>
                  <a:gd name="T26" fmla="*/ 57 w 90"/>
                  <a:gd name="T27" fmla="*/ 64 h 78"/>
                  <a:gd name="T28" fmla="*/ 81 w 90"/>
                  <a:gd name="T29" fmla="*/ 0 h 78"/>
                  <a:gd name="T30" fmla="*/ 90 w 90"/>
                  <a:gd name="T31" fmla="*/ 0 h 78"/>
                  <a:gd name="T32" fmla="*/ 59 w 90"/>
                  <a:gd name="T33" fmla="*/ 78 h 78"/>
                  <a:gd name="T34" fmla="*/ 59 w 90"/>
                  <a:gd name="T3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78">
                    <a:moveTo>
                      <a:pt x="59" y="78"/>
                    </a:moveTo>
                    <a:lnTo>
                      <a:pt x="50" y="78"/>
                    </a:lnTo>
                    <a:lnTo>
                      <a:pt x="43" y="17"/>
                    </a:lnTo>
                    <a:lnTo>
                      <a:pt x="43" y="17"/>
                    </a:lnTo>
                    <a:lnTo>
                      <a:pt x="21" y="78"/>
                    </a:lnTo>
                    <a:lnTo>
                      <a:pt x="9" y="7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7" y="64"/>
                    </a:lnTo>
                    <a:lnTo>
                      <a:pt x="57" y="64"/>
                    </a:lnTo>
                    <a:lnTo>
                      <a:pt x="81" y="0"/>
                    </a:lnTo>
                    <a:lnTo>
                      <a:pt x="90" y="0"/>
                    </a:lnTo>
                    <a:lnTo>
                      <a:pt x="59" y="78"/>
                    </a:lnTo>
                    <a:lnTo>
                      <a:pt x="59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87"/>
              <p:cNvSpPr>
                <a:spLocks noEditPoints="1"/>
              </p:cNvSpPr>
              <p:nvPr/>
            </p:nvSpPr>
            <p:spPr bwMode="auto">
              <a:xfrm>
                <a:off x="2668" y="3143"/>
                <a:ext cx="61" cy="81"/>
              </a:xfrm>
              <a:custGeom>
                <a:avLst/>
                <a:gdLst>
                  <a:gd name="T0" fmla="*/ 18 w 26"/>
                  <a:gd name="T1" fmla="*/ 33 h 34"/>
                  <a:gd name="T2" fmla="*/ 18 w 26"/>
                  <a:gd name="T3" fmla="*/ 29 h 34"/>
                  <a:gd name="T4" fmla="*/ 8 w 26"/>
                  <a:gd name="T5" fmla="*/ 34 h 34"/>
                  <a:gd name="T6" fmla="*/ 0 w 26"/>
                  <a:gd name="T7" fmla="*/ 25 h 34"/>
                  <a:gd name="T8" fmla="*/ 19 w 26"/>
                  <a:gd name="T9" fmla="*/ 11 h 34"/>
                  <a:gd name="T10" fmla="*/ 21 w 26"/>
                  <a:gd name="T11" fmla="*/ 11 h 34"/>
                  <a:gd name="T12" fmla="*/ 21 w 26"/>
                  <a:gd name="T13" fmla="*/ 9 h 34"/>
                  <a:gd name="T14" fmla="*/ 15 w 26"/>
                  <a:gd name="T15" fmla="*/ 3 h 34"/>
                  <a:gd name="T16" fmla="*/ 7 w 26"/>
                  <a:gd name="T17" fmla="*/ 9 h 34"/>
                  <a:gd name="T18" fmla="*/ 4 w 26"/>
                  <a:gd name="T19" fmla="*/ 6 h 34"/>
                  <a:gd name="T20" fmla="*/ 16 w 26"/>
                  <a:gd name="T21" fmla="*/ 0 h 34"/>
                  <a:gd name="T22" fmla="*/ 25 w 26"/>
                  <a:gd name="T23" fmla="*/ 10 h 34"/>
                  <a:gd name="T24" fmla="*/ 23 w 26"/>
                  <a:gd name="T25" fmla="*/ 26 h 34"/>
                  <a:gd name="T26" fmla="*/ 23 w 26"/>
                  <a:gd name="T27" fmla="*/ 33 h 34"/>
                  <a:gd name="T28" fmla="*/ 18 w 26"/>
                  <a:gd name="T29" fmla="*/ 33 h 34"/>
                  <a:gd name="T30" fmla="*/ 18 w 26"/>
                  <a:gd name="T31" fmla="*/ 15 h 34"/>
                  <a:gd name="T32" fmla="*/ 5 w 26"/>
                  <a:gd name="T33" fmla="*/ 24 h 34"/>
                  <a:gd name="T34" fmla="*/ 9 w 26"/>
                  <a:gd name="T35" fmla="*/ 30 h 34"/>
                  <a:gd name="T36" fmla="*/ 19 w 26"/>
                  <a:gd name="T37" fmla="*/ 24 h 34"/>
                  <a:gd name="T38" fmla="*/ 20 w 26"/>
                  <a:gd name="T39" fmla="*/ 15 h 34"/>
                  <a:gd name="T40" fmla="*/ 18 w 26"/>
                  <a:gd name="T4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4">
                    <a:moveTo>
                      <a:pt x="18" y="33"/>
                    </a:moveTo>
                    <a:cubicBezTo>
                      <a:pt x="18" y="29"/>
                      <a:pt x="18" y="29"/>
                      <a:pt x="18" y="29"/>
                    </a:cubicBezTo>
                    <a:cubicBezTo>
                      <a:pt x="15" y="32"/>
                      <a:pt x="12" y="34"/>
                      <a:pt x="8" y="34"/>
                    </a:cubicBezTo>
                    <a:cubicBezTo>
                      <a:pt x="3" y="34"/>
                      <a:pt x="0" y="30"/>
                      <a:pt x="0" y="25"/>
                    </a:cubicBezTo>
                    <a:cubicBezTo>
                      <a:pt x="1" y="15"/>
                      <a:pt x="12" y="13"/>
                      <a:pt x="19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5"/>
                      <a:pt x="19" y="3"/>
                      <a:pt x="15" y="3"/>
                    </a:cubicBezTo>
                    <a:cubicBezTo>
                      <a:pt x="12" y="3"/>
                      <a:pt x="9" y="6"/>
                      <a:pt x="7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20" y="0"/>
                      <a:pt x="26" y="2"/>
                      <a:pt x="25" y="1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31"/>
                      <a:pt x="23" y="33"/>
                    </a:cubicBezTo>
                    <a:cubicBezTo>
                      <a:pt x="18" y="33"/>
                      <a:pt x="18" y="33"/>
                      <a:pt x="18" y="33"/>
                    </a:cubicBezTo>
                    <a:close/>
                    <a:moveTo>
                      <a:pt x="18" y="15"/>
                    </a:moveTo>
                    <a:cubicBezTo>
                      <a:pt x="14" y="17"/>
                      <a:pt x="5" y="18"/>
                      <a:pt x="5" y="24"/>
                    </a:cubicBezTo>
                    <a:cubicBezTo>
                      <a:pt x="4" y="27"/>
                      <a:pt x="6" y="30"/>
                      <a:pt x="9" y="30"/>
                    </a:cubicBezTo>
                    <a:cubicBezTo>
                      <a:pt x="13" y="30"/>
                      <a:pt x="16" y="27"/>
                      <a:pt x="19" y="2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8" y="15"/>
                      <a:pt x="18" y="15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88"/>
              <p:cNvSpPr/>
              <p:nvPr/>
            </p:nvSpPr>
            <p:spPr bwMode="auto">
              <a:xfrm>
                <a:off x="2767" y="3143"/>
                <a:ext cx="48" cy="78"/>
              </a:xfrm>
              <a:custGeom>
                <a:avLst/>
                <a:gdLst>
                  <a:gd name="T0" fmla="*/ 8 w 20"/>
                  <a:gd name="T1" fmla="*/ 8 h 33"/>
                  <a:gd name="T2" fmla="*/ 8 w 20"/>
                  <a:gd name="T3" fmla="*/ 8 h 33"/>
                  <a:gd name="T4" fmla="*/ 18 w 20"/>
                  <a:gd name="T5" fmla="*/ 0 h 33"/>
                  <a:gd name="T6" fmla="*/ 20 w 20"/>
                  <a:gd name="T7" fmla="*/ 0 h 33"/>
                  <a:gd name="T8" fmla="*/ 19 w 20"/>
                  <a:gd name="T9" fmla="*/ 4 h 33"/>
                  <a:gd name="T10" fmla="*/ 7 w 20"/>
                  <a:gd name="T11" fmla="*/ 15 h 33"/>
                  <a:gd name="T12" fmla="*/ 4 w 20"/>
                  <a:gd name="T13" fmla="*/ 33 h 33"/>
                  <a:gd name="T14" fmla="*/ 0 w 20"/>
                  <a:gd name="T15" fmla="*/ 33 h 33"/>
                  <a:gd name="T16" fmla="*/ 4 w 20"/>
                  <a:gd name="T17" fmla="*/ 0 h 33"/>
                  <a:gd name="T18" fmla="*/ 8 w 20"/>
                  <a:gd name="T19" fmla="*/ 0 h 33"/>
                  <a:gd name="T20" fmla="*/ 8 w 20"/>
                  <a:gd name="T21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33">
                    <a:moveTo>
                      <a:pt x="8" y="8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10" y="4"/>
                      <a:pt x="13" y="0"/>
                      <a:pt x="18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3" y="3"/>
                      <a:pt x="9" y="10"/>
                      <a:pt x="7" y="1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8"/>
                      <a:pt x="8" y="8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89"/>
              <p:cNvSpPr>
                <a:spLocks noEditPoints="1"/>
              </p:cNvSpPr>
              <p:nvPr/>
            </p:nvSpPr>
            <p:spPr bwMode="auto">
              <a:xfrm>
                <a:off x="2843" y="3143"/>
                <a:ext cx="66" cy="81"/>
              </a:xfrm>
              <a:custGeom>
                <a:avLst/>
                <a:gdLst>
                  <a:gd name="T0" fmla="*/ 6 w 28"/>
                  <a:gd name="T1" fmla="*/ 18 h 34"/>
                  <a:gd name="T2" fmla="*/ 13 w 28"/>
                  <a:gd name="T3" fmla="*/ 30 h 34"/>
                  <a:gd name="T4" fmla="*/ 22 w 28"/>
                  <a:gd name="T5" fmla="*/ 25 h 34"/>
                  <a:gd name="T6" fmla="*/ 25 w 28"/>
                  <a:gd name="T7" fmla="*/ 27 h 34"/>
                  <a:gd name="T8" fmla="*/ 13 w 28"/>
                  <a:gd name="T9" fmla="*/ 34 h 34"/>
                  <a:gd name="T10" fmla="*/ 2 w 28"/>
                  <a:gd name="T11" fmla="*/ 17 h 34"/>
                  <a:gd name="T12" fmla="*/ 17 w 28"/>
                  <a:gd name="T13" fmla="*/ 0 h 34"/>
                  <a:gd name="T14" fmla="*/ 26 w 28"/>
                  <a:gd name="T15" fmla="*/ 18 h 34"/>
                  <a:gd name="T16" fmla="*/ 6 w 28"/>
                  <a:gd name="T17" fmla="*/ 18 h 34"/>
                  <a:gd name="T18" fmla="*/ 22 w 28"/>
                  <a:gd name="T19" fmla="*/ 14 h 34"/>
                  <a:gd name="T20" fmla="*/ 16 w 28"/>
                  <a:gd name="T21" fmla="*/ 3 h 34"/>
                  <a:gd name="T22" fmla="*/ 7 w 28"/>
                  <a:gd name="T23" fmla="*/ 14 h 34"/>
                  <a:gd name="T24" fmla="*/ 22 w 28"/>
                  <a:gd name="T25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34">
                    <a:moveTo>
                      <a:pt x="6" y="18"/>
                    </a:moveTo>
                    <a:cubicBezTo>
                      <a:pt x="5" y="27"/>
                      <a:pt x="9" y="30"/>
                      <a:pt x="13" y="30"/>
                    </a:cubicBezTo>
                    <a:cubicBezTo>
                      <a:pt x="17" y="30"/>
                      <a:pt x="20" y="28"/>
                      <a:pt x="22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3" y="31"/>
                      <a:pt x="18" y="34"/>
                      <a:pt x="13" y="34"/>
                    </a:cubicBezTo>
                    <a:cubicBezTo>
                      <a:pt x="5" y="34"/>
                      <a:pt x="0" y="29"/>
                      <a:pt x="2" y="17"/>
                    </a:cubicBezTo>
                    <a:cubicBezTo>
                      <a:pt x="3" y="5"/>
                      <a:pt x="9" y="0"/>
                      <a:pt x="17" y="0"/>
                    </a:cubicBezTo>
                    <a:cubicBezTo>
                      <a:pt x="26" y="0"/>
                      <a:pt x="28" y="10"/>
                      <a:pt x="26" y="18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  <a:moveTo>
                      <a:pt x="22" y="14"/>
                    </a:moveTo>
                    <a:cubicBezTo>
                      <a:pt x="22" y="10"/>
                      <a:pt x="21" y="3"/>
                      <a:pt x="16" y="3"/>
                    </a:cubicBezTo>
                    <a:cubicBezTo>
                      <a:pt x="11" y="3"/>
                      <a:pt x="8" y="9"/>
                      <a:pt x="7" y="14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912586" y="4160212"/>
              <a:ext cx="4662714" cy="374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  <a:spcBef>
                  <a:spcPts val="0"/>
                </a:spcBef>
                <a:buNone/>
              </a:pP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Famous Angel investors in China</a:t>
              </a:r>
              <a:endPara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980293" y="4731294"/>
              <a:ext cx="2527300" cy="923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sz="1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Steve Lau</a:t>
              </a: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 - Founder</a:t>
              </a:r>
              <a:endPara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6" name="直接连接符 55"/>
          <p:cNvCxnSpPr/>
          <p:nvPr/>
        </p:nvCxnSpPr>
        <p:spPr>
          <a:xfrm>
            <a:off x="6335009" y="5871030"/>
            <a:ext cx="4993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392" y="1989013"/>
            <a:ext cx="2929285" cy="2769506"/>
          </a:xfrm>
          <a:prstGeom prst="rect">
            <a:avLst/>
          </a:prstGeom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75" y="1989013"/>
            <a:ext cx="2488682" cy="276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5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团队和顾问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4150" y="724371"/>
            <a:ext cx="19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Team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Advisor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1205" y="2825337"/>
            <a:ext cx="4993005" cy="373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6305" y="4953088"/>
            <a:ext cx="4662805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 of Nottingham,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UK</a:t>
            </a:r>
          </a:p>
          <a:p>
            <a:pPr algn="ctr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Emerging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Investor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04033" y="5650316"/>
            <a:ext cx="252734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Nicko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Deng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Investment Advisor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71205" y="5755862"/>
            <a:ext cx="4993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73" y="1647701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901559" y="162719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early participant in the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Loyal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fan of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Ethereum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community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Participated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projects: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HyperLending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Digital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asset mortgage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Linkcloud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Distribute cloud computing project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IAC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 Alliance Chain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SoPay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Cross-link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decentralized payment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solutions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Ecoinmerce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Decentralized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cryptocurrency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ShareX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Unlisted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equity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Gbank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Blockchain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game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ecosystem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Etc.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95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任意多边形 3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1" name="直角三角形 4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团队和顾问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24150" y="724371"/>
            <a:ext cx="19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Team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Advisor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671205" y="2825337"/>
            <a:ext cx="4993005" cy="373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836305" y="4905790"/>
            <a:ext cx="4662805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 </a:t>
            </a:r>
          </a:p>
          <a:p>
            <a:pPr algn="ctr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FG W3 Vice President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904033" y="5650316"/>
            <a:ext cx="2527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Dong Wang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Advisor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671205" y="5755862"/>
            <a:ext cx="4993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98" y="1929323"/>
            <a:ext cx="2780048" cy="276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6" name="组合 85"/>
          <p:cNvGrpSpPr/>
          <p:nvPr/>
        </p:nvGrpSpPr>
        <p:grpSpPr>
          <a:xfrm>
            <a:off x="6599096" y="2868885"/>
            <a:ext cx="4993005" cy="4148039"/>
            <a:chOff x="850900" y="2945765"/>
            <a:chExt cx="4993005" cy="4148039"/>
          </a:xfrm>
        </p:grpSpPr>
        <p:sp>
          <p:nvSpPr>
            <p:cNvPr id="87" name="矩形 86"/>
            <p:cNvSpPr/>
            <p:nvPr/>
          </p:nvSpPr>
          <p:spPr>
            <a:xfrm>
              <a:off x="850900" y="2945765"/>
              <a:ext cx="4993005" cy="3730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016000" y="4993369"/>
              <a:ext cx="4662805" cy="656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ts val="22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ITU-T</a:t>
              </a:r>
            </a:p>
            <a:p>
              <a:pPr algn="ctr" fontAlgn="auto">
                <a:lnSpc>
                  <a:spcPts val="2200"/>
                </a:lnSpc>
                <a:spcBef>
                  <a:spcPts val="0"/>
                </a:spcBef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Program  Manager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84206" y="5754976"/>
              <a:ext cx="4615769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Carlos Munoz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 Advisor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华文细黑" panose="02010600040101010101" pitchFamily="2" charset="-122"/>
                </a:rPr>
                <a:t> </a:t>
              </a:r>
              <a:endPara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细黑" panose="02010600040101010101" pitchFamily="2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850900" y="5819140"/>
              <a:ext cx="499300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utoShape 1" descr="C:\Users\XIAN XUEMING\Documents\Tencent Files\1009522101\Image\C2C\Image1\3HGHS1[TAG]MV`Z`JSEEC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C:\Users\XIAN XUEMING\Documents\Tencent Files\1009522101\Image\C2C\Image1\3HGHS1[TAG]MV`Z`JSEEC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267" y="1778000"/>
            <a:ext cx="2682651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0900" y="2945765"/>
            <a:ext cx="4993005" cy="373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16000" y="4630751"/>
            <a:ext cx="4662805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22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Award </a:t>
            </a:r>
            <a:r>
              <a:rPr lang="en-US" altLang="zh-CN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winner of the national science and technology progress 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award, 15 years </a:t>
            </a:r>
            <a:r>
              <a:rPr lang="en-US" altLang="zh-CN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telecom </a:t>
            </a:r>
            <a:r>
              <a:rPr lang="en-US" altLang="zh-CN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 system 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r>
              <a:rPr lang="en-US" altLang="zh-CN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lnSpc>
                <a:spcPts val="22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TOPC </a:t>
            </a:r>
            <a:r>
              <a:rPr lang="en-US" altLang="zh-CN" sz="1600" dirty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chain project consultant;</a:t>
            </a:r>
            <a:endParaRPr lang="zh-CN" altLang="en-US" sz="1600" dirty="0">
              <a:solidFill>
                <a:srgbClr val="40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16152" y="5802274"/>
            <a:ext cx="34815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 He 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 </a:t>
            </a:r>
            <a:r>
              <a:rPr lang="en-US" altLang="zh-C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Advisor, M.Sc.</a:t>
            </a: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50900" y="5866438"/>
            <a:ext cx="4993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团队和顾问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24150" y="724371"/>
            <a:ext cx="1941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Team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Advisor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6442405" y="2943849"/>
            <a:ext cx="4993005" cy="3730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430540" y="5831890"/>
            <a:ext cx="3418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Sally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Sien</a:t>
            </a:r>
            <a:endParaRPr lang="en-US" altLang="zh-CN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Community &amp; Media</a:t>
            </a:r>
            <a:endParaRPr lang="zh-CN" alt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6473937" y="5880288"/>
            <a:ext cx="49930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191" y="1647701"/>
            <a:ext cx="2275482" cy="282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矩形 60"/>
          <p:cNvSpPr/>
          <p:nvPr/>
        </p:nvSpPr>
        <p:spPr>
          <a:xfrm>
            <a:off x="6654997" y="4767384"/>
            <a:ext cx="4662805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ts val="22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 in Journalism of Sun </a:t>
            </a:r>
            <a:r>
              <a:rPr lang="en-US" altLang="zh-CN" sz="1600" dirty="0" err="1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Yat-sen</a:t>
            </a: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University,</a:t>
            </a:r>
          </a:p>
          <a:p>
            <a:pPr fontAlgn="auto">
              <a:lnSpc>
                <a:spcPts val="2200"/>
              </a:lnSpc>
              <a:spcBef>
                <a:spcPts val="0"/>
              </a:spcBef>
            </a:pPr>
            <a:r>
              <a:rPr lang="en-US" altLang="zh-CN" sz="1600" dirty="0" smtClean="0">
                <a:solidFill>
                  <a:srgbClr val="4036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Chain media founder</a:t>
            </a:r>
            <a:endParaRPr lang="zh-CN" altLang="en-US" sz="1600" dirty="0">
              <a:solidFill>
                <a:srgbClr val="4036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84" y="1555478"/>
            <a:ext cx="2129316" cy="29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联盟商家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pic>
        <p:nvPicPr>
          <p:cNvPr id="8" name="Picture 12" descr="lideres_sostenibilidad_217x93_e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939" y="2618441"/>
            <a:ext cx="2087362" cy="7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Vodafone_eps - Copy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b="17455"/>
          <a:stretch>
            <a:fillRect/>
          </a:stretch>
        </p:blipFill>
        <p:spPr bwMode="auto">
          <a:xfrm>
            <a:off x="9726655" y="2426464"/>
            <a:ext cx="1435337" cy="9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5" descr="orange-france-telecom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86" y="2678141"/>
            <a:ext cx="1740434" cy="59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98" y="2678141"/>
            <a:ext cx="2066842" cy="64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69" y="2530903"/>
            <a:ext cx="1702489" cy="95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20" y="4603362"/>
            <a:ext cx="1852684" cy="115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55" y="4571830"/>
            <a:ext cx="1331691" cy="132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91" y="4808267"/>
            <a:ext cx="2202409" cy="7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56" y="4836856"/>
            <a:ext cx="2132256" cy="67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674" y="4638902"/>
            <a:ext cx="1869199" cy="107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8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387798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投资合作机构及个人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72" y="3179405"/>
            <a:ext cx="3946468" cy="970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671205" y="1808336"/>
            <a:ext cx="5603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合作机构及个人（快速增加中）：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26" y="3198414"/>
            <a:ext cx="3611693" cy="951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4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35703"/>
            <a:ext cx="387798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投资顾问机构及个人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1205" y="2118373"/>
            <a:ext cx="3481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投资顾问机构及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4" y="4135575"/>
            <a:ext cx="2336209" cy="79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5922" y="3364054"/>
            <a:ext cx="2313689" cy="201670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594544" y="3055228"/>
            <a:ext cx="2548754" cy="2560659"/>
          </a:xfrm>
          <a:prstGeom prst="ellipse">
            <a:avLst/>
          </a:prstGeom>
          <a:noFill/>
          <a:ln w="635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48304" y="3218207"/>
            <a:ext cx="401713" cy="241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25970" y="5601950"/>
            <a:ext cx="1805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刘小鹰 先生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124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媒体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合作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73308" y="202708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中：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25" y="3294724"/>
            <a:ext cx="1740756" cy="62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413" y="3270857"/>
            <a:ext cx="1242191" cy="69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36" y="3183428"/>
            <a:ext cx="880304" cy="89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04" y="5042669"/>
            <a:ext cx="1674055" cy="71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94" y="5016614"/>
            <a:ext cx="828995" cy="73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602" y="5790382"/>
            <a:ext cx="102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币头条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0007" y="4129409"/>
            <a:ext cx="102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latin typeface="华文细黑" pitchFamily="2" charset="-122"/>
                <a:ea typeface="华文细黑" pitchFamily="2" charset="-122"/>
              </a:rPr>
              <a:t>BiaNews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15311" y="4129409"/>
            <a:ext cx="132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华文细黑" pitchFamily="2" charset="-122"/>
                <a:ea typeface="华文细黑" pitchFamily="2" charset="-122"/>
              </a:rPr>
              <a:t>Token Sky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2076" y="4129409"/>
            <a:ext cx="132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财链社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7379" y="4129376"/>
            <a:ext cx="132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链易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78874" y="5781285"/>
            <a:ext cx="102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比特街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51" y="5066317"/>
            <a:ext cx="1806947" cy="58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072067" y="5790382"/>
            <a:ext cx="102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华文细黑" pitchFamily="2" charset="-122"/>
                <a:ea typeface="华文细黑" pitchFamily="2" charset="-122"/>
              </a:rPr>
              <a:t>火迅财经</a:t>
            </a:r>
            <a:endParaRPr lang="zh-CN" altLang="en-US" sz="1600" b="1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39" y="3407033"/>
            <a:ext cx="1983733" cy="66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0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直角三角形 1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107721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免责声明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5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" name="TextBox 1"/>
          <p:cNvSpPr txBox="1"/>
          <p:nvPr/>
        </p:nvSpPr>
        <p:spPr>
          <a:xfrm>
            <a:off x="2676852" y="7243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Disclaimer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713105" y="1461770"/>
            <a:ext cx="10708640" cy="526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本项目存在如下风险，请投资人注意：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1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系统性风险：是指由于全局性的共同因素引起的收益变动，如未来数字资产市场整体情况发生变化，将加大投资风险。同时系统性风险还包括一系列不可抗力因素，包括但不限于自然灾害、计算机网络全球范围大规模故障、政治动荡等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2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市场和政策风险：未来政策存在一定不确定性，对于代币价格和发行方式均会有所影响，故此种如果监管主体对该领域进行规范管理，Token公开发行时期所购买的代币可能会受到影响，包括但不限于价格和易售性波动。如果监管主体对该领域进行规范管理，Token公开发行时期所购买的代币可能会受到影响，包括但不限于价格和易售性波动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  <a:sym typeface="+mn-ea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3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、技术风险：技术风险是指底层出现重大问题，导致 技术风险是指底层出现重大问题，导致系统无法实现预期功能以及关键数据被篡改或丢失 。本项目基于成熟开源安全的区块链技术，采用已经被商业认可的系统架构。糖果链团队在项目实施过程中，可能会发现技术漏洞存在，并通过更新进行弥补，但不能确保漏洞所致影响程度。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本白皮书所传递内容供参考，不构成糖果链及其相关公司中出售股票或证券的任何购买建议、教唆或者邀约。此类邀约须通过机密备忘形式进行，且符合相关法规和其他法律。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4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、本文档内容不得被解释为强迫参与Token公开发行，任何与白皮书相关行为均不得视为参与Token公开发行，包括要求获得本白皮书的副本或分享。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5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、任何参与或希望参与糖果链的人员及组织均为合格投资人，糖果链不接受来自美国及中国大陆区域的公开募集方式获取的代币。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6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Lato Black" panose="020F0502020204030203" pitchFamily="34" charset="0"/>
              </a:rPr>
              <a:t>、糖果链平台明确向参与者传递了糖果链可能产生的风险，参与者选择参与投资工作，代表其已经确认并理解细则中各项条款的说明工作，接受平台和代币的潜在风险。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1082842" y="1251284"/>
            <a:ext cx="10034337" cy="4499811"/>
          </a:xfrm>
          <a:custGeom>
            <a:avLst/>
            <a:gdLst>
              <a:gd name="connsiteX0" fmla="*/ 0 w 10034337"/>
              <a:gd name="connsiteY0" fmla="*/ 0 h 4499811"/>
              <a:gd name="connsiteX1" fmla="*/ 10034337 w 10034337"/>
              <a:gd name="connsiteY1" fmla="*/ 0 h 4499811"/>
              <a:gd name="connsiteX2" fmla="*/ 10034337 w 10034337"/>
              <a:gd name="connsiteY2" fmla="*/ 3271393 h 4499811"/>
              <a:gd name="connsiteX3" fmla="*/ 8805919 w 10034337"/>
              <a:gd name="connsiteY3" fmla="*/ 4499811 h 4499811"/>
              <a:gd name="connsiteX4" fmla="*/ 0 w 10034337"/>
              <a:gd name="connsiteY4" fmla="*/ 4499811 h 449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337" h="4499811">
                <a:moveTo>
                  <a:pt x="0" y="0"/>
                </a:moveTo>
                <a:lnTo>
                  <a:pt x="10034337" y="0"/>
                </a:lnTo>
                <a:lnTo>
                  <a:pt x="10034337" y="3271393"/>
                </a:lnTo>
                <a:lnTo>
                  <a:pt x="8805919" y="4499811"/>
                </a:lnTo>
                <a:lnTo>
                  <a:pt x="0" y="44998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4" name="直接连接符 2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CxnSpPr/>
          <p:nvPr/>
        </p:nvCxnSpPr>
        <p:spPr>
          <a:xfrm rot="5400000">
            <a:off x="6087143" y="3000666"/>
            <a:ext cx="0" cy="900000"/>
          </a:xfrm>
          <a:prstGeom prst="line">
            <a:avLst/>
          </a:prstGeom>
          <a:ln w="5080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9856192" y="4490108"/>
            <a:ext cx="1260987" cy="1260987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4071206" y="3973577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目标</a:t>
            </a: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与模式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5019421" y="1429493"/>
            <a:ext cx="21531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Arial Black" panose="020B0A0402010202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01</a:t>
            </a:r>
            <a:endParaRPr lang="zh-CN" altLang="en-US" sz="11500" dirty="0">
              <a:solidFill>
                <a:schemeClr val="bg1"/>
              </a:solidFill>
              <a:latin typeface="Arial Black" panose="020B0A0402010202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pic>
        <p:nvPicPr>
          <p:cNvPr id="5122" name="Picture 2" descr="D:\3. ICO\icon\ti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025879" cy="687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66" y="5601537"/>
            <a:ext cx="485472" cy="48320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70221" y="5601535"/>
            <a:ext cx="3486472" cy="959882"/>
            <a:chOff x="691390" y="5380812"/>
            <a:chExt cx="3977769" cy="120693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90" y="5380812"/>
              <a:ext cx="1925686" cy="6339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90" y="6109874"/>
              <a:ext cx="3977769" cy="47787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121462" y="2513711"/>
            <a:ext cx="19076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ETH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r>
              <a:rPr lang="en-US" altLang="zh-CN" sz="1600" b="1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BTC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  <a:p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1" y="3004049"/>
            <a:ext cx="1427271" cy="143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1" y="5262751"/>
            <a:ext cx="1427271" cy="142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340896" y="5164854"/>
            <a:ext cx="4381501" cy="1044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矩形 7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344767" y="4070601"/>
            <a:ext cx="4381501" cy="1094253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直角三角形 1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736269" y="204171"/>
            <a:ext cx="317907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市场和用户痛点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23" name="Oval 2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803021" y="4276089"/>
            <a:ext cx="755467" cy="755467"/>
          </a:xfrm>
          <a:prstGeom prst="ellipse">
            <a:avLst/>
          </a:prstGeom>
          <a:solidFill>
            <a:schemeClr val="accent2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/>
          </a:p>
        </p:txBody>
      </p:sp>
      <p:sp>
        <p:nvSpPr>
          <p:cNvPr id="26" name="Freeform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8027048" y="4495047"/>
            <a:ext cx="302244" cy="317549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37" name="Oval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803021" y="5371166"/>
            <a:ext cx="755467" cy="755467"/>
          </a:xfrm>
          <a:prstGeom prst="ellipse">
            <a:avLst/>
          </a:prstGeom>
          <a:solidFill>
            <a:srgbClr val="5044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/>
          </a:p>
        </p:txBody>
      </p:sp>
      <p:sp>
        <p:nvSpPr>
          <p:cNvPr id="38" name="Freeform 11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Arrowheads="1"/>
          </p:cNvSpPr>
          <p:nvPr/>
        </p:nvSpPr>
        <p:spPr bwMode="auto">
          <a:xfrm>
            <a:off x="8015323" y="5564303"/>
            <a:ext cx="311753" cy="324098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3765"/>
            <a:endParaRPr lang="en-US" dirty="0">
              <a:solidFill>
                <a:srgbClr val="445469"/>
              </a:solidFill>
              <a:latin typeface="Calibri Light" panose="020F0302020204030204"/>
            </a:endParaRPr>
          </a:p>
        </p:txBody>
      </p:sp>
      <p:sp>
        <p:nvSpPr>
          <p:cNvPr id="46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914367" y="4543989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不同的业务依托不同的系统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孤岛，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不能有效串联</a:t>
            </a:r>
            <a:endParaRPr lang="zh-CN" altLang="en-US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7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945373" y="4175133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系统孤岛</a:t>
            </a:r>
          </a:p>
        </p:txBody>
      </p:sp>
      <p:sp>
        <p:nvSpPr>
          <p:cNvPr id="49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914367" y="5666428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一个用户无法在多个业务中被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识</a:t>
            </a: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>
              <a:defRPr/>
            </a:pP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别，操作麻烦</a:t>
            </a:r>
            <a:endParaRPr lang="en-US" sz="12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921648" y="5338098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彼此不信任与不识别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" name="TextBox 1"/>
          <p:cNvSpPr txBox="1"/>
          <p:nvPr/>
        </p:nvSpPr>
        <p:spPr>
          <a:xfrm>
            <a:off x="2724150" y="724371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Concept &amp; Model</a:t>
            </a:r>
          </a:p>
          <a:p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98" name="矩形 9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344766" y="3026636"/>
            <a:ext cx="4381501" cy="1044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Oval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793465" y="3131767"/>
            <a:ext cx="755467" cy="755467"/>
          </a:xfrm>
          <a:prstGeom prst="ellipse">
            <a:avLst/>
          </a:prstGeom>
          <a:solidFill>
            <a:srgbClr val="5044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/>
          </a:p>
        </p:txBody>
      </p:sp>
      <p:sp>
        <p:nvSpPr>
          <p:cNvPr id="29" name="Freeform 4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Aspect="1" noEditPoints="1"/>
          </p:cNvSpPr>
          <p:nvPr/>
        </p:nvSpPr>
        <p:spPr bwMode="auto">
          <a:xfrm>
            <a:off x="8017199" y="3286024"/>
            <a:ext cx="308000" cy="37294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864280" y="3397888"/>
            <a:ext cx="2542297" cy="589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 fontAlgn="auto">
              <a:lnSpc>
                <a:spcPct val="15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奖励零散分布在不同账号，难以管理</a:t>
            </a:r>
          </a:p>
        </p:txBody>
      </p:sp>
      <p:sp>
        <p:nvSpPr>
          <p:cNvPr id="44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flipH="1">
            <a:off x="8871561" y="3107658"/>
            <a:ext cx="2630560" cy="40660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零散分布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矩形 9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340895" y="1932383"/>
            <a:ext cx="4381501" cy="1094253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7803424" y="2060450"/>
            <a:ext cx="3703806" cy="895087"/>
            <a:chOff x="1181513" y="5406492"/>
            <a:chExt cx="3703806" cy="895087"/>
          </a:xfrm>
        </p:grpSpPr>
        <p:sp>
          <p:nvSpPr>
            <p:cNvPr id="32" name="Oval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  <p:cNvSpPr/>
            <p:nvPr/>
          </p:nvSpPr>
          <p:spPr>
            <a:xfrm>
              <a:off x="1181513" y="5406492"/>
              <a:ext cx="755467" cy="755467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5" dirty="0"/>
            </a:p>
          </p:txBody>
        </p:sp>
        <p:sp>
          <p:nvSpPr>
            <p:cNvPr id="34" name="Freeform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  <p:cNvSpPr>
              <a:spLocks noEditPoints="1"/>
            </p:cNvSpPr>
            <p:nvPr/>
          </p:nvSpPr>
          <p:spPr bwMode="auto">
            <a:xfrm>
              <a:off x="1427242" y="5611354"/>
              <a:ext cx="288365" cy="362641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40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  <p:cNvSpPr/>
            <p:nvPr/>
          </p:nvSpPr>
          <p:spPr>
            <a:xfrm flipH="1">
              <a:off x="2252328" y="5711926"/>
              <a:ext cx="2542297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Black" panose="020F0502020204030203" pitchFamily="34" charset="0"/>
                </a:rPr>
                <a:t>用户奖励有时间限制，极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Black" panose="020F0502020204030203" pitchFamily="34" charset="0"/>
                </a:rPr>
                <a:t>易过期，一切以企业解释为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Black" panose="020F0502020204030203" pitchFamily="34" charset="0"/>
                </a:rPr>
                <a:t>准，用户被动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endParaRPr>
            </a:p>
          </p:txBody>
        </p:sp>
        <p:sp>
          <p:nvSpPr>
            <p:cNvPr id="41" name="Rectangle 4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  <p:cNvSpPr/>
            <p:nvPr/>
          </p:nvSpPr>
          <p:spPr>
            <a:xfrm flipH="1">
              <a:off x="2254759" y="5438320"/>
              <a:ext cx="2630560" cy="4066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t"/>
            <a:lstStyle/>
            <a:p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Black" panose="020F0502020204030203" pitchFamily="34" charset="0"/>
                </a:rPr>
                <a:t>极易过期</a:t>
              </a:r>
              <a:endPara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 rot="575764">
            <a:off x="2960102" y="5295326"/>
            <a:ext cx="85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？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罐形 1"/>
          <p:cNvSpPr/>
          <p:nvPr/>
        </p:nvSpPr>
        <p:spPr>
          <a:xfrm>
            <a:off x="5442093" y="3668513"/>
            <a:ext cx="875084" cy="1579172"/>
          </a:xfrm>
          <a:prstGeom prst="can">
            <a:avLst/>
          </a:prstGeom>
          <a:solidFill>
            <a:srgbClr val="F894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罐形 1"/>
          <p:cNvSpPr/>
          <p:nvPr/>
        </p:nvSpPr>
        <p:spPr>
          <a:xfrm>
            <a:off x="3743524" y="3641291"/>
            <a:ext cx="875084" cy="1579172"/>
          </a:xfrm>
          <a:prstGeom prst="can">
            <a:avLst/>
          </a:prstGeom>
          <a:solidFill>
            <a:srgbClr val="F894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罐形 1"/>
          <p:cNvSpPr/>
          <p:nvPr/>
        </p:nvSpPr>
        <p:spPr>
          <a:xfrm>
            <a:off x="583617" y="3655490"/>
            <a:ext cx="875084" cy="1579172"/>
          </a:xfrm>
          <a:prstGeom prst="can">
            <a:avLst/>
          </a:prstGeom>
          <a:solidFill>
            <a:srgbClr val="F894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3"/>
          <p:cNvSpPr txBox="1"/>
          <p:nvPr/>
        </p:nvSpPr>
        <p:spPr>
          <a:xfrm>
            <a:off x="4617501" y="4791515"/>
            <a:ext cx="10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………</a:t>
            </a:r>
            <a:endParaRPr kumimoji="1" lang="zh-CN" altLang="en-US" dirty="0"/>
          </a:p>
        </p:txBody>
      </p:sp>
      <p:sp>
        <p:nvSpPr>
          <p:cNvPr id="45" name="文本框 7"/>
          <p:cNvSpPr txBox="1"/>
          <p:nvPr/>
        </p:nvSpPr>
        <p:spPr>
          <a:xfrm>
            <a:off x="658818" y="3983042"/>
            <a:ext cx="79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系统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A</a:t>
            </a:r>
            <a:endParaRPr kumimoji="1" lang="zh-CN" altLang="en-US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8" name="图片 47" descr="user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24" y="5569155"/>
            <a:ext cx="853953" cy="853953"/>
          </a:xfrm>
          <a:prstGeom prst="rect">
            <a:avLst/>
          </a:prstGeom>
        </p:spPr>
      </p:pic>
      <p:pic>
        <p:nvPicPr>
          <p:cNvPr id="51" name="图片 50" descr="user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9" y="4627739"/>
            <a:ext cx="500593" cy="500593"/>
          </a:xfrm>
          <a:prstGeom prst="rect">
            <a:avLst/>
          </a:prstGeom>
        </p:spPr>
      </p:pic>
      <p:pic>
        <p:nvPicPr>
          <p:cNvPr id="52" name="图片 51" descr="user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38" y="4539987"/>
            <a:ext cx="588344" cy="588344"/>
          </a:xfrm>
          <a:prstGeom prst="rect">
            <a:avLst/>
          </a:prstGeom>
        </p:spPr>
      </p:pic>
      <p:pic>
        <p:nvPicPr>
          <p:cNvPr id="53" name="图片 52" descr="user5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88" y="4686723"/>
            <a:ext cx="416462" cy="416462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82" y="2834046"/>
            <a:ext cx="697945" cy="80134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240" y="2996070"/>
            <a:ext cx="494854" cy="47492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750" y="2992593"/>
            <a:ext cx="562004" cy="48901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6977" y="2633959"/>
            <a:ext cx="918842" cy="509358"/>
          </a:xfrm>
          <a:prstGeom prst="rect">
            <a:avLst/>
          </a:prstGeom>
        </p:spPr>
      </p:pic>
      <p:cxnSp>
        <p:nvCxnSpPr>
          <p:cNvPr id="58" name="肘形连接符 57"/>
          <p:cNvCxnSpPr>
            <a:stCxn id="48" idx="1"/>
            <a:endCxn id="39" idx="3"/>
          </p:cNvCxnSpPr>
          <p:nvPr/>
        </p:nvCxnSpPr>
        <p:spPr>
          <a:xfrm rot="10800000">
            <a:off x="1021160" y="5234662"/>
            <a:ext cx="1888265" cy="761470"/>
          </a:xfrm>
          <a:prstGeom prst="bentConnector2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>
            <a:stCxn id="48" idx="1"/>
            <a:endCxn id="62" idx="3"/>
          </p:cNvCxnSpPr>
          <p:nvPr/>
        </p:nvCxnSpPr>
        <p:spPr>
          <a:xfrm rot="10800000">
            <a:off x="2408852" y="5240540"/>
            <a:ext cx="500572" cy="755592"/>
          </a:xfrm>
          <a:prstGeom prst="bentConnector2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48" idx="3"/>
          </p:cNvCxnSpPr>
          <p:nvPr/>
        </p:nvCxnSpPr>
        <p:spPr>
          <a:xfrm flipV="1">
            <a:off x="3763377" y="5230140"/>
            <a:ext cx="490255" cy="765992"/>
          </a:xfrm>
          <a:prstGeom prst="bentConnector2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肘形连接符 60"/>
          <p:cNvCxnSpPr>
            <a:stCxn id="48" idx="3"/>
            <a:endCxn id="33" idx="3"/>
          </p:cNvCxnSpPr>
          <p:nvPr/>
        </p:nvCxnSpPr>
        <p:spPr>
          <a:xfrm flipV="1">
            <a:off x="3763377" y="5247685"/>
            <a:ext cx="2116258" cy="748447"/>
          </a:xfrm>
          <a:prstGeom prst="bentConnector2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罐形 1"/>
          <p:cNvSpPr/>
          <p:nvPr/>
        </p:nvSpPr>
        <p:spPr>
          <a:xfrm>
            <a:off x="1971310" y="3661368"/>
            <a:ext cx="875084" cy="1579172"/>
          </a:xfrm>
          <a:prstGeom prst="can">
            <a:avLst/>
          </a:prstGeom>
          <a:solidFill>
            <a:srgbClr val="F894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 descr="user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29" y="4654416"/>
            <a:ext cx="473915" cy="473915"/>
          </a:xfrm>
          <a:prstGeom prst="rect">
            <a:avLst/>
          </a:prstGeom>
        </p:spPr>
      </p:pic>
      <p:sp>
        <p:nvSpPr>
          <p:cNvPr id="64" name="文本框 7"/>
          <p:cNvSpPr txBox="1"/>
          <p:nvPr/>
        </p:nvSpPr>
        <p:spPr>
          <a:xfrm>
            <a:off x="2061560" y="4013883"/>
            <a:ext cx="79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系统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B</a:t>
            </a:r>
            <a:endParaRPr kumimoji="1" lang="zh-CN" altLang="en-US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5" name="文本框 7"/>
          <p:cNvSpPr txBox="1"/>
          <p:nvPr/>
        </p:nvSpPr>
        <p:spPr>
          <a:xfrm>
            <a:off x="3820734" y="4006797"/>
            <a:ext cx="79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系统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C</a:t>
            </a:r>
            <a:endParaRPr kumimoji="1" lang="zh-CN" altLang="en-US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6" name="文本框 7"/>
          <p:cNvSpPr txBox="1"/>
          <p:nvPr/>
        </p:nvSpPr>
        <p:spPr>
          <a:xfrm>
            <a:off x="5513278" y="3998701"/>
            <a:ext cx="79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系统</a:t>
            </a:r>
            <a:r>
              <a:rPr kumimoji="1" lang="en-US" altLang="zh-CN" sz="16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N</a:t>
            </a:r>
            <a:endParaRPr kumimoji="1" lang="zh-CN" altLang="en-US" sz="16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787" y="2632207"/>
            <a:ext cx="918842" cy="50935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3795" y="2995100"/>
            <a:ext cx="469224" cy="472861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6249" y="2664228"/>
            <a:ext cx="918842" cy="50935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2453" y="2575597"/>
            <a:ext cx="918842" cy="509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gray">
          <a:xfrm>
            <a:off x="1691756" y="1781323"/>
            <a:ext cx="1549231" cy="1414781"/>
          </a:xfrm>
          <a:custGeom>
            <a:avLst/>
            <a:gdLst>
              <a:gd name="T0" fmla="*/ 0 w 1118"/>
              <a:gd name="T1" fmla="*/ 0 h 1020"/>
              <a:gd name="T2" fmla="*/ 6 w 1118"/>
              <a:gd name="T3" fmla="*/ 793 h 1020"/>
              <a:gd name="T4" fmla="*/ 551 w 1118"/>
              <a:gd name="T5" fmla="*/ 1020 h 1020"/>
              <a:gd name="T6" fmla="*/ 1118 w 1118"/>
              <a:gd name="T7" fmla="*/ 470 h 1020"/>
              <a:gd name="T8" fmla="*/ 0 w 1118"/>
              <a:gd name="T9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1020">
                <a:moveTo>
                  <a:pt x="0" y="0"/>
                </a:moveTo>
                <a:cubicBezTo>
                  <a:pt x="2" y="393"/>
                  <a:pt x="6" y="793"/>
                  <a:pt x="6" y="793"/>
                </a:cubicBezTo>
                <a:cubicBezTo>
                  <a:pt x="117" y="797"/>
                  <a:pt x="326" y="808"/>
                  <a:pt x="551" y="1020"/>
                </a:cubicBezTo>
                <a:lnTo>
                  <a:pt x="1118" y="470"/>
                </a:lnTo>
                <a:cubicBezTo>
                  <a:pt x="1002" y="359"/>
                  <a:pt x="669" y="3"/>
                  <a:pt x="0" y="0"/>
                </a:cubicBezTo>
                <a:close/>
              </a:path>
            </a:pathLst>
          </a:custGeom>
          <a:solidFill>
            <a:srgbClr val="504444"/>
          </a:solidFill>
          <a:ln w="19050" cap="flat" cmpd="sng" algn="ctr">
            <a:solidFill>
              <a:srgbClr val="EAEAEA"/>
            </a:solidFill>
            <a:prstDash val="solid"/>
          </a:ln>
          <a:effectLst/>
        </p:spPr>
        <p:txBody>
          <a:bodyPr lIns="0" rIns="0" anchor="ctr"/>
          <a:lstStyle/>
          <a:p>
            <a:pPr marL="182880" indent="-18288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zh-CN" altLang="en-US" sz="14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>
            <a:spLocks noChangeArrowheads="1"/>
          </p:cNvSpPr>
          <p:nvPr/>
        </p:nvSpPr>
        <p:spPr bwMode="gray">
          <a:xfrm>
            <a:off x="2042496" y="1998769"/>
            <a:ext cx="612668" cy="861774"/>
          </a:xfrm>
          <a:prstGeom prst="rect">
            <a:avLst/>
          </a:prstGeom>
          <a:noFill/>
          <a:ln w="9525" algn="ctr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000" kern="0" dirty="0">
                <a:solidFill>
                  <a:srgbClr val="EEEEEE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0" name="Freeform 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gray">
          <a:xfrm>
            <a:off x="1694812" y="4704083"/>
            <a:ext cx="1538537" cy="1428531"/>
          </a:xfrm>
          <a:custGeom>
            <a:avLst/>
            <a:gdLst>
              <a:gd name="T0" fmla="*/ 0 w 1110"/>
              <a:gd name="T1" fmla="*/ 228 h 1030"/>
              <a:gd name="T2" fmla="*/ 4 w 1110"/>
              <a:gd name="T3" fmla="*/ 1018 h 1030"/>
              <a:gd name="T4" fmla="*/ 1110 w 1110"/>
              <a:gd name="T5" fmla="*/ 559 h 1030"/>
              <a:gd name="T6" fmla="*/ 552 w 1110"/>
              <a:gd name="T7" fmla="*/ 0 h 1030"/>
              <a:gd name="T8" fmla="*/ 0 w 1110"/>
              <a:gd name="T9" fmla="*/ 228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1030">
                <a:moveTo>
                  <a:pt x="0" y="228"/>
                </a:moveTo>
                <a:cubicBezTo>
                  <a:pt x="2" y="623"/>
                  <a:pt x="4" y="1018"/>
                  <a:pt x="4" y="1018"/>
                </a:cubicBezTo>
                <a:cubicBezTo>
                  <a:pt x="478" y="1030"/>
                  <a:pt x="849" y="814"/>
                  <a:pt x="1110" y="559"/>
                </a:cubicBezTo>
                <a:lnTo>
                  <a:pt x="552" y="0"/>
                </a:lnTo>
                <a:cubicBezTo>
                  <a:pt x="355" y="184"/>
                  <a:pt x="180" y="220"/>
                  <a:pt x="0" y="228"/>
                </a:cubicBezTo>
                <a:close/>
              </a:path>
            </a:pathLst>
          </a:custGeom>
          <a:solidFill>
            <a:schemeClr val="accent2"/>
          </a:solidFill>
          <a:ln w="19050" cap="flat" cmpd="sng" algn="ctr">
            <a:solidFill>
              <a:srgbClr val="EAEAEA"/>
            </a:solidFill>
            <a:prstDash val="solid"/>
          </a:ln>
          <a:effectLst/>
        </p:spPr>
        <p:txBody>
          <a:bodyPr lIns="0" rIns="0" anchor="ctr"/>
          <a:lstStyle/>
          <a:p>
            <a:pPr marL="182880" indent="-18288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zh-CN" altLang="en-US" sz="14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>
            <a:spLocks noChangeArrowheads="1"/>
          </p:cNvSpPr>
          <p:nvPr/>
        </p:nvSpPr>
        <p:spPr bwMode="gray">
          <a:xfrm>
            <a:off x="2003435" y="5024930"/>
            <a:ext cx="612668" cy="861774"/>
          </a:xfrm>
          <a:prstGeom prst="rect">
            <a:avLst/>
          </a:prstGeom>
          <a:noFill/>
          <a:ln w="9525" algn="ctr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000" kern="0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2" name="Line 2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ShapeType="1"/>
          </p:cNvSpPr>
          <p:nvPr/>
        </p:nvSpPr>
        <p:spPr bwMode="black">
          <a:xfrm>
            <a:off x="3375436" y="2459684"/>
            <a:ext cx="4680000" cy="0"/>
          </a:xfrm>
          <a:prstGeom prst="line">
            <a:avLst/>
          </a:prstGeom>
          <a:noFill/>
          <a:ln w="9525">
            <a:solidFill>
              <a:srgbClr val="EAEAEA"/>
            </a:solidFill>
            <a:prstDash val="dash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3" name="Line 2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ShapeType="1"/>
          </p:cNvSpPr>
          <p:nvPr/>
        </p:nvSpPr>
        <p:spPr bwMode="black">
          <a:xfrm>
            <a:off x="3937682" y="3963079"/>
            <a:ext cx="4932000" cy="0"/>
          </a:xfrm>
          <a:prstGeom prst="line">
            <a:avLst/>
          </a:prstGeom>
          <a:noFill/>
          <a:ln w="9525">
            <a:solidFill>
              <a:srgbClr val="EAEAEA"/>
            </a:solidFill>
            <a:prstDash val="dash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5" name="Freeform 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gray">
          <a:xfrm>
            <a:off x="2457204" y="2430656"/>
            <a:ext cx="1410197" cy="1512563"/>
          </a:xfrm>
          <a:custGeom>
            <a:avLst/>
            <a:gdLst>
              <a:gd name="T0" fmla="*/ 0 w 1017"/>
              <a:gd name="T1" fmla="*/ 554 h 1091"/>
              <a:gd name="T2" fmla="*/ 225 w 1017"/>
              <a:gd name="T3" fmla="*/ 1091 h 1091"/>
              <a:gd name="T4" fmla="*/ 1017 w 1017"/>
              <a:gd name="T5" fmla="*/ 1091 h 1091"/>
              <a:gd name="T6" fmla="*/ 566 w 1017"/>
              <a:gd name="T7" fmla="*/ 0 h 1091"/>
              <a:gd name="T8" fmla="*/ 0 w 1017"/>
              <a:gd name="T9" fmla="*/ 554 h 1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7" h="1091">
                <a:moveTo>
                  <a:pt x="0" y="554"/>
                </a:moveTo>
                <a:cubicBezTo>
                  <a:pt x="194" y="770"/>
                  <a:pt x="216" y="957"/>
                  <a:pt x="225" y="1091"/>
                </a:cubicBezTo>
                <a:lnTo>
                  <a:pt x="1017" y="1091"/>
                </a:lnTo>
                <a:cubicBezTo>
                  <a:pt x="1001" y="626"/>
                  <a:pt x="833" y="260"/>
                  <a:pt x="566" y="0"/>
                </a:cubicBezTo>
                <a:lnTo>
                  <a:pt x="0" y="554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solidFill>
              <a:srgbClr val="EAEAEA"/>
            </a:solidFill>
            <a:prstDash val="solid"/>
          </a:ln>
          <a:effectLst/>
        </p:spPr>
        <p:txBody>
          <a:bodyPr lIns="0" rIns="0" anchor="ctr"/>
          <a:lstStyle/>
          <a:p>
            <a:pPr marL="182880" indent="-18288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zh-CN" altLang="en-US" sz="14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>
            <a:spLocks noChangeArrowheads="1"/>
          </p:cNvSpPr>
          <p:nvPr/>
        </p:nvSpPr>
        <p:spPr bwMode="gray">
          <a:xfrm>
            <a:off x="2917083" y="2962345"/>
            <a:ext cx="612668" cy="861774"/>
          </a:xfrm>
          <a:prstGeom prst="rect">
            <a:avLst/>
          </a:prstGeom>
          <a:noFill/>
          <a:ln w="9525" algn="ctr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000" kern="0" dirty="0">
                <a:solidFill>
                  <a:srgbClr val="EEEEEE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8" name="Freeform 2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gray">
          <a:xfrm>
            <a:off x="2460261" y="3938635"/>
            <a:ext cx="1407141" cy="1544648"/>
          </a:xfrm>
          <a:custGeom>
            <a:avLst/>
            <a:gdLst>
              <a:gd name="T0" fmla="*/ 223 w 1016"/>
              <a:gd name="T1" fmla="*/ 0 h 1114"/>
              <a:gd name="T2" fmla="*/ 0 w 1016"/>
              <a:gd name="T3" fmla="*/ 550 h 1114"/>
              <a:gd name="T4" fmla="*/ 559 w 1016"/>
              <a:gd name="T5" fmla="*/ 1114 h 1114"/>
              <a:gd name="T6" fmla="*/ 1016 w 1016"/>
              <a:gd name="T7" fmla="*/ 4 h 1114"/>
              <a:gd name="T8" fmla="*/ 223 w 1016"/>
              <a:gd name="T9" fmla="*/ 0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6" h="1114">
                <a:moveTo>
                  <a:pt x="223" y="0"/>
                </a:moveTo>
                <a:cubicBezTo>
                  <a:pt x="229" y="193"/>
                  <a:pt x="163" y="384"/>
                  <a:pt x="0" y="550"/>
                </a:cubicBezTo>
                <a:lnTo>
                  <a:pt x="559" y="1114"/>
                </a:lnTo>
                <a:cubicBezTo>
                  <a:pt x="763" y="892"/>
                  <a:pt x="1012" y="541"/>
                  <a:pt x="1016" y="4"/>
                </a:cubicBezTo>
                <a:lnTo>
                  <a:pt x="223" y="0"/>
                </a:lnTo>
                <a:close/>
              </a:path>
            </a:pathLst>
          </a:custGeom>
          <a:solidFill>
            <a:srgbClr val="504444"/>
          </a:solidFill>
          <a:ln w="19050" cap="flat" cmpd="sng" algn="ctr">
            <a:solidFill>
              <a:srgbClr val="EAEAEA"/>
            </a:solidFill>
            <a:prstDash val="solid"/>
          </a:ln>
          <a:effectLst/>
        </p:spPr>
        <p:txBody>
          <a:bodyPr lIns="0" rIns="0" anchor="ctr"/>
          <a:lstStyle/>
          <a:p>
            <a:pPr marL="182880" indent="-18288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zh-CN" altLang="en-US" sz="14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>
            <a:spLocks noChangeArrowheads="1"/>
          </p:cNvSpPr>
          <p:nvPr/>
        </p:nvSpPr>
        <p:spPr bwMode="gray">
          <a:xfrm>
            <a:off x="2906348" y="4194888"/>
            <a:ext cx="612668" cy="861774"/>
          </a:xfrm>
          <a:prstGeom prst="rect">
            <a:avLst/>
          </a:prstGeom>
          <a:noFill/>
          <a:ln w="9525" algn="ctr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000" kern="0" dirty="0">
                <a:solidFill>
                  <a:srgbClr val="EEEEEE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0" name="Line 3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ChangeShapeType="1"/>
          </p:cNvSpPr>
          <p:nvPr/>
        </p:nvSpPr>
        <p:spPr bwMode="black">
          <a:xfrm>
            <a:off x="3344880" y="5474115"/>
            <a:ext cx="4680000" cy="0"/>
          </a:xfrm>
          <a:prstGeom prst="line">
            <a:avLst/>
          </a:prstGeom>
          <a:noFill/>
          <a:ln w="9525">
            <a:solidFill>
              <a:srgbClr val="EAEAEA"/>
            </a:solidFill>
            <a:prstDash val="dash"/>
            <a:round/>
          </a:ln>
          <a:effectLst>
            <a:outerShdw dist="35921" dir="2700000" algn="ctr" rotWithShape="0">
              <a:srgbClr val="292929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1" name="TextBox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3351949" y="1649488"/>
            <a:ext cx="52564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资产机制：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永久生效，不可再生、交易透明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，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                拒绝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造假和修改</a:t>
            </a:r>
          </a:p>
        </p:txBody>
      </p:sp>
      <p:sp>
        <p:nvSpPr>
          <p:cNvPr id="32" name="TextBox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3867401" y="2983252"/>
            <a:ext cx="525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积分资产通识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共识于多个消费系统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             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间建立信任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33" name="TextBox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3775476" y="4535171"/>
            <a:ext cx="525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业务系统通识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 API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适配全网，简单可适配</a:t>
            </a:r>
          </a:p>
        </p:txBody>
      </p:sp>
      <p:sp>
        <p:nvSpPr>
          <p:cNvPr id="34" name="TextBox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3004610" y="5819551"/>
            <a:ext cx="525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用户数据唯一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：基于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ERC20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钱包协议</a:t>
            </a: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7" name="矩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 3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直角三角形 3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624081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目标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——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全球消费积分通兑网络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24150" y="724371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Concept &amp; Model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82" y="1658792"/>
            <a:ext cx="754894" cy="75136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063" y="1781323"/>
            <a:ext cx="508683" cy="50630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661" y="2879153"/>
            <a:ext cx="949402" cy="94496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402" y="4303301"/>
            <a:ext cx="353974" cy="3523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096" y="2590228"/>
            <a:ext cx="626785" cy="62385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22" y="5343332"/>
            <a:ext cx="609359" cy="60651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719" y="5248754"/>
            <a:ext cx="701085" cy="69780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41" y="4087020"/>
            <a:ext cx="508683" cy="506306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01" y="3616909"/>
            <a:ext cx="353974" cy="35232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35" y="5141044"/>
            <a:ext cx="278606" cy="27730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501" y="4616459"/>
            <a:ext cx="278606" cy="277304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34" y="5946563"/>
            <a:ext cx="508683" cy="50630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57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7493081" y="1781323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7913988" y="3150779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8289916" y="4616459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6503995" y="5777562"/>
            <a:ext cx="1063597" cy="401713"/>
          </a:xfrm>
          <a:custGeom>
            <a:avLst/>
            <a:gdLst>
              <a:gd name="T0" fmla="*/ 484 w 484"/>
              <a:gd name="T1" fmla="*/ 144 h 181"/>
              <a:gd name="T2" fmla="*/ 266 w 484"/>
              <a:gd name="T3" fmla="*/ 163 h 181"/>
              <a:gd name="T4" fmla="*/ 304 w 484"/>
              <a:gd name="T5" fmla="*/ 119 h 181"/>
              <a:gd name="T6" fmla="*/ 294 w 484"/>
              <a:gd name="T7" fmla="*/ 117 h 181"/>
              <a:gd name="T8" fmla="*/ 268 w 484"/>
              <a:gd name="T9" fmla="*/ 113 h 181"/>
              <a:gd name="T10" fmla="*/ 260 w 484"/>
              <a:gd name="T11" fmla="*/ 113 h 181"/>
              <a:gd name="T12" fmla="*/ 253 w 484"/>
              <a:gd name="T13" fmla="*/ 112 h 181"/>
              <a:gd name="T14" fmla="*/ 237 w 484"/>
              <a:gd name="T15" fmla="*/ 112 h 181"/>
              <a:gd name="T16" fmla="*/ 205 w 484"/>
              <a:gd name="T17" fmla="*/ 112 h 181"/>
              <a:gd name="T18" fmla="*/ 188 w 484"/>
              <a:gd name="T19" fmla="*/ 113 h 181"/>
              <a:gd name="T20" fmla="*/ 180 w 484"/>
              <a:gd name="T21" fmla="*/ 114 h 181"/>
              <a:gd name="T22" fmla="*/ 171 w 484"/>
              <a:gd name="T23" fmla="*/ 115 h 181"/>
              <a:gd name="T24" fmla="*/ 138 w 484"/>
              <a:gd name="T25" fmla="*/ 121 h 181"/>
              <a:gd name="T26" fmla="*/ 106 w 484"/>
              <a:gd name="T27" fmla="*/ 130 h 181"/>
              <a:gd name="T28" fmla="*/ 76 w 484"/>
              <a:gd name="T29" fmla="*/ 140 h 181"/>
              <a:gd name="T30" fmla="*/ 51 w 484"/>
              <a:gd name="T31" fmla="*/ 151 h 181"/>
              <a:gd name="T32" fmla="*/ 14 w 484"/>
              <a:gd name="T33" fmla="*/ 172 h 181"/>
              <a:gd name="T34" fmla="*/ 0 w 484"/>
              <a:gd name="T35" fmla="*/ 181 h 181"/>
              <a:gd name="T36" fmla="*/ 12 w 484"/>
              <a:gd name="T37" fmla="*/ 170 h 181"/>
              <a:gd name="T38" fmla="*/ 46 w 484"/>
              <a:gd name="T39" fmla="*/ 143 h 181"/>
              <a:gd name="T40" fmla="*/ 70 w 484"/>
              <a:gd name="T41" fmla="*/ 127 h 181"/>
              <a:gd name="T42" fmla="*/ 99 w 484"/>
              <a:gd name="T43" fmla="*/ 112 h 181"/>
              <a:gd name="T44" fmla="*/ 130 w 484"/>
              <a:gd name="T45" fmla="*/ 97 h 181"/>
              <a:gd name="T46" fmla="*/ 164 w 484"/>
              <a:gd name="T47" fmla="*/ 85 h 181"/>
              <a:gd name="T48" fmla="*/ 173 w 484"/>
              <a:gd name="T49" fmla="*/ 82 h 181"/>
              <a:gd name="T50" fmla="*/ 182 w 484"/>
              <a:gd name="T51" fmla="*/ 80 h 181"/>
              <a:gd name="T52" fmla="*/ 200 w 484"/>
              <a:gd name="T53" fmla="*/ 75 h 181"/>
              <a:gd name="T54" fmla="*/ 235 w 484"/>
              <a:gd name="T55" fmla="*/ 69 h 181"/>
              <a:gd name="T56" fmla="*/ 252 w 484"/>
              <a:gd name="T57" fmla="*/ 67 h 181"/>
              <a:gd name="T58" fmla="*/ 260 w 484"/>
              <a:gd name="T59" fmla="*/ 66 h 181"/>
              <a:gd name="T60" fmla="*/ 268 w 484"/>
              <a:gd name="T61" fmla="*/ 66 h 181"/>
              <a:gd name="T62" fmla="*/ 298 w 484"/>
              <a:gd name="T63" fmla="*/ 64 h 181"/>
              <a:gd name="T64" fmla="*/ 312 w 484"/>
              <a:gd name="T65" fmla="*/ 65 h 181"/>
              <a:gd name="T66" fmla="*/ 318 w 484"/>
              <a:gd name="T67" fmla="*/ 65 h 181"/>
              <a:gd name="T68" fmla="*/ 324 w 484"/>
              <a:gd name="T69" fmla="*/ 65 h 181"/>
              <a:gd name="T70" fmla="*/ 324 w 484"/>
              <a:gd name="T71" fmla="*/ 65 h 181"/>
              <a:gd name="T72" fmla="*/ 318 w 484"/>
              <a:gd name="T73" fmla="*/ 0 h 181"/>
              <a:gd name="T74" fmla="*/ 484 w 484"/>
              <a:gd name="T75" fmla="*/ 144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4" h="181">
                <a:moveTo>
                  <a:pt x="484" y="144"/>
                </a:moveTo>
                <a:cubicBezTo>
                  <a:pt x="266" y="163"/>
                  <a:pt x="266" y="163"/>
                  <a:pt x="266" y="163"/>
                </a:cubicBezTo>
                <a:cubicBezTo>
                  <a:pt x="304" y="119"/>
                  <a:pt x="304" y="119"/>
                  <a:pt x="304" y="119"/>
                </a:cubicBezTo>
                <a:cubicBezTo>
                  <a:pt x="301" y="118"/>
                  <a:pt x="298" y="117"/>
                  <a:pt x="294" y="117"/>
                </a:cubicBezTo>
                <a:cubicBezTo>
                  <a:pt x="286" y="116"/>
                  <a:pt x="277" y="114"/>
                  <a:pt x="268" y="113"/>
                </a:cubicBezTo>
                <a:cubicBezTo>
                  <a:pt x="265" y="113"/>
                  <a:pt x="263" y="113"/>
                  <a:pt x="260" y="113"/>
                </a:cubicBezTo>
                <a:cubicBezTo>
                  <a:pt x="258" y="112"/>
                  <a:pt x="255" y="112"/>
                  <a:pt x="253" y="112"/>
                </a:cubicBezTo>
                <a:cubicBezTo>
                  <a:pt x="248" y="112"/>
                  <a:pt x="243" y="112"/>
                  <a:pt x="237" y="112"/>
                </a:cubicBezTo>
                <a:cubicBezTo>
                  <a:pt x="227" y="111"/>
                  <a:pt x="216" y="111"/>
                  <a:pt x="205" y="112"/>
                </a:cubicBezTo>
                <a:cubicBezTo>
                  <a:pt x="199" y="112"/>
                  <a:pt x="194" y="113"/>
                  <a:pt x="188" y="113"/>
                </a:cubicBezTo>
                <a:cubicBezTo>
                  <a:pt x="180" y="114"/>
                  <a:pt x="180" y="114"/>
                  <a:pt x="180" y="114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60" y="117"/>
                  <a:pt x="149" y="119"/>
                  <a:pt x="138" y="121"/>
                </a:cubicBezTo>
                <a:cubicBezTo>
                  <a:pt x="127" y="124"/>
                  <a:pt x="116" y="127"/>
                  <a:pt x="106" y="130"/>
                </a:cubicBezTo>
                <a:cubicBezTo>
                  <a:pt x="96" y="133"/>
                  <a:pt x="86" y="137"/>
                  <a:pt x="76" y="140"/>
                </a:cubicBezTo>
                <a:cubicBezTo>
                  <a:pt x="67" y="144"/>
                  <a:pt x="59" y="148"/>
                  <a:pt x="51" y="151"/>
                </a:cubicBezTo>
                <a:cubicBezTo>
                  <a:pt x="35" y="159"/>
                  <a:pt x="22" y="166"/>
                  <a:pt x="14" y="172"/>
                </a:cubicBezTo>
                <a:cubicBezTo>
                  <a:pt x="5" y="177"/>
                  <a:pt x="0" y="181"/>
                  <a:pt x="0" y="181"/>
                </a:cubicBezTo>
                <a:cubicBezTo>
                  <a:pt x="0" y="181"/>
                  <a:pt x="4" y="177"/>
                  <a:pt x="12" y="170"/>
                </a:cubicBezTo>
                <a:cubicBezTo>
                  <a:pt x="20" y="163"/>
                  <a:pt x="31" y="153"/>
                  <a:pt x="46" y="143"/>
                </a:cubicBezTo>
                <a:cubicBezTo>
                  <a:pt x="53" y="138"/>
                  <a:pt x="61" y="133"/>
                  <a:pt x="70" y="127"/>
                </a:cubicBezTo>
                <a:cubicBezTo>
                  <a:pt x="79" y="122"/>
                  <a:pt x="88" y="117"/>
                  <a:pt x="99" y="112"/>
                </a:cubicBezTo>
                <a:cubicBezTo>
                  <a:pt x="109" y="106"/>
                  <a:pt x="119" y="102"/>
                  <a:pt x="130" y="97"/>
                </a:cubicBezTo>
                <a:cubicBezTo>
                  <a:pt x="141" y="93"/>
                  <a:pt x="153" y="88"/>
                  <a:pt x="164" y="85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76" y="81"/>
                  <a:pt x="179" y="81"/>
                  <a:pt x="182" y="80"/>
                </a:cubicBezTo>
                <a:cubicBezTo>
                  <a:pt x="188" y="78"/>
                  <a:pt x="194" y="77"/>
                  <a:pt x="200" y="75"/>
                </a:cubicBezTo>
                <a:cubicBezTo>
                  <a:pt x="212" y="73"/>
                  <a:pt x="223" y="71"/>
                  <a:pt x="235" y="69"/>
                </a:cubicBezTo>
                <a:cubicBezTo>
                  <a:pt x="241" y="68"/>
                  <a:pt x="246" y="68"/>
                  <a:pt x="252" y="67"/>
                </a:cubicBezTo>
                <a:cubicBezTo>
                  <a:pt x="255" y="67"/>
                  <a:pt x="257" y="66"/>
                  <a:pt x="260" y="66"/>
                </a:cubicBezTo>
                <a:cubicBezTo>
                  <a:pt x="263" y="66"/>
                  <a:pt x="265" y="66"/>
                  <a:pt x="268" y="66"/>
                </a:cubicBezTo>
                <a:cubicBezTo>
                  <a:pt x="279" y="65"/>
                  <a:pt x="289" y="65"/>
                  <a:pt x="298" y="64"/>
                </a:cubicBezTo>
                <a:cubicBezTo>
                  <a:pt x="303" y="64"/>
                  <a:pt x="307" y="65"/>
                  <a:pt x="312" y="65"/>
                </a:cubicBezTo>
                <a:cubicBezTo>
                  <a:pt x="314" y="65"/>
                  <a:pt x="316" y="65"/>
                  <a:pt x="318" y="65"/>
                </a:cubicBezTo>
                <a:cubicBezTo>
                  <a:pt x="320" y="65"/>
                  <a:pt x="322" y="65"/>
                  <a:pt x="324" y="65"/>
                </a:cubicBezTo>
                <a:cubicBezTo>
                  <a:pt x="324" y="65"/>
                  <a:pt x="324" y="65"/>
                  <a:pt x="324" y="65"/>
                </a:cubicBezTo>
                <a:cubicBezTo>
                  <a:pt x="318" y="0"/>
                  <a:pt x="318" y="0"/>
                  <a:pt x="318" y="0"/>
                </a:cubicBezTo>
                <a:lnTo>
                  <a:pt x="484" y="1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4" y="3034038"/>
            <a:ext cx="1853776" cy="1853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779127" y="4579039"/>
            <a:ext cx="7237400" cy="1523365"/>
          </a:xfrm>
          <a:prstGeom prst="rect">
            <a:avLst/>
          </a:prstGeom>
          <a:solidFill>
            <a:schemeClr val="accent2"/>
          </a:solidFill>
          <a:ln w="38100">
            <a:noFill/>
            <a:round/>
          </a:ln>
        </p:spPr>
        <p:txBody>
          <a:bodyPr anchor="ctr"/>
          <a:lstStyle/>
          <a:p>
            <a:pPr algn="ctr"/>
            <a:endParaRPr sz="2400" dirty="0"/>
          </a:p>
        </p:txBody>
      </p:sp>
      <p:sp>
        <p:nvSpPr>
          <p:cNvPr id="15" name="椭圆 1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1256262" y="4915568"/>
            <a:ext cx="850307" cy="850307"/>
          </a:xfrm>
          <a:prstGeom prst="ellipse">
            <a:avLst/>
          </a:prstGeom>
          <a:solidFill>
            <a:srgbClr val="EEEEEE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9" name="矩形 1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2563250" y="4618032"/>
            <a:ext cx="41963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【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商家场景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】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1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、于属地合法交易机构采购足量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作为储备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、确认消费行为，并在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通识基础上，为用户储存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CandyChain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作为奖励资产</a:t>
            </a: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1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>
            <a:spLocks noEditPoints="1"/>
          </p:cNvSpPr>
          <p:nvPr/>
        </p:nvSpPr>
        <p:spPr bwMode="auto">
          <a:xfrm>
            <a:off x="1520476" y="5114586"/>
            <a:ext cx="412192" cy="452267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7d195523061f1c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smtClean="0"/>
              <a:t>e7d195523061f1c0deeec63e560781cfd59afb0ea006f2a87ABB68BF51EA6619813959095094C18C62A12F549504892A4AAA8C1554C6663626E05CA27F281A14E6983772AFC3FB97135759321DEA3D704DC0296B1B19491AF3E00C3192E482B8F73AE28465A03D3A5F1EF9A35840A468027F0807FA9CCB4687DDF7221CABB09A1C6144FC46E240BD</a:t>
            </a:r>
            <a:endParaRPr lang="zh-CN" altLang="en-US" sz="100"/>
          </a:p>
        </p:txBody>
      </p:sp>
      <p:sp>
        <p:nvSpPr>
          <p:cNvPr id="29" name="矩形 28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任意多边形 29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直角三角形 30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264687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主要商业场景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24150" y="724371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Concept &amp; Model</a:t>
            </a:r>
          </a:p>
          <a:p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22" name="矩形 2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 bwMode="auto">
          <a:xfrm>
            <a:off x="6252828" y="1925383"/>
            <a:ext cx="5464833" cy="1997770"/>
          </a:xfrm>
          <a:prstGeom prst="rect">
            <a:avLst/>
          </a:prstGeom>
          <a:solidFill>
            <a:srgbClr val="504444"/>
          </a:solidFill>
          <a:ln w="38100">
            <a:noFill/>
            <a:round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25" name="矩形 2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7521361" y="2021884"/>
            <a:ext cx="4021488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【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用户场景</a:t>
            </a: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】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1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、完成消费行为，提供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ERC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钱包地址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2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、获取永久性可通兑资产：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 Chain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3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、随认可度提高与社区提升获得资产升值</a:t>
            </a:r>
          </a:p>
          <a:p>
            <a:pPr fontAlgn="auto"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4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、于消费机构进行消费</a:t>
            </a:r>
          </a:p>
          <a:p>
            <a:pPr>
              <a:defRPr/>
            </a:pPr>
            <a:endParaRPr lang="en-US" altLang="zh-CN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7" y="1925383"/>
            <a:ext cx="6518529" cy="199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527" y="4579039"/>
            <a:ext cx="3701134" cy="152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51" descr="e7d195523061f1c0deeec63e560781cfd59afb0ea006f2a87ABB68BF51EA6619813959095094C18C62A12F549504892A4AAA8C1554C6663626E05CA27F281A14E6983772AFC3FB97135759321DEA3D704DC0296B1B19491AF1DA2A9C0E95D28506CB276FE814C58FE893E224CD769413B4F81A45341317A179901E2BAFE0DF532CFBFF50A81BD5DA"/>
          <p:cNvSpPr>
            <a:spLocks noChangeArrowheads="1"/>
          </p:cNvSpPr>
          <p:nvPr/>
        </p:nvSpPr>
        <p:spPr bwMode="gray">
          <a:xfrm>
            <a:off x="2922660" y="1787833"/>
            <a:ext cx="1196578" cy="1182343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400" kern="0" dirty="0">
              <a:solidFill>
                <a:srgbClr val="646464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398010" y="2087534"/>
            <a:ext cx="2971800" cy="2971800"/>
          </a:xfrm>
          <a:prstGeom prst="ellipse">
            <a:avLst/>
          </a:prstGeom>
          <a:solidFill>
            <a:srgbClr val="504444"/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626610" y="2300368"/>
            <a:ext cx="2514600" cy="2514600"/>
          </a:xfrm>
          <a:prstGeom prst="ellipse">
            <a:avLst/>
          </a:prstGeom>
          <a:solidFill>
            <a:srgbClr val="FFFFFF"/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4978740" y="2471747"/>
            <a:ext cx="1845172" cy="1598295"/>
            <a:chOff x="9245488" y="3554730"/>
            <a:chExt cx="2639102" cy="2286000"/>
          </a:xfrm>
          <a:noFill/>
        </p:grpSpPr>
        <p:sp>
          <p:nvSpPr>
            <p:cNvPr id="4" name="任意多边形 3"/>
            <p:cNvSpPr/>
            <p:nvPr/>
          </p:nvSpPr>
          <p:spPr>
            <a:xfrm>
              <a:off x="9245488" y="3554730"/>
              <a:ext cx="2639102" cy="2286000"/>
            </a:xfrm>
            <a:custGeom>
              <a:avLst/>
              <a:gdLst/>
              <a:ahLst/>
              <a:cxnLst/>
              <a:rect l="0" t="0" r="0" b="0"/>
              <a:pathLst>
                <a:path w="1009" h="874">
                  <a:moveTo>
                    <a:pt x="504" y="0"/>
                  </a:moveTo>
                  <a:lnTo>
                    <a:pt x="0" y="873"/>
                  </a:lnTo>
                  <a:lnTo>
                    <a:pt x="1008" y="873"/>
                  </a:lnTo>
                  <a:lnTo>
                    <a:pt x="504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9265285" y="3573145"/>
              <a:ext cx="2619305" cy="2245490"/>
            </a:xfrm>
            <a:custGeom>
              <a:avLst/>
              <a:gdLst/>
              <a:ahLst/>
              <a:cxnLst/>
              <a:rect l="0" t="0" r="0" b="0"/>
              <a:pathLst>
                <a:path w="1009" h="865">
                  <a:moveTo>
                    <a:pt x="1008" y="864"/>
                  </a:moveTo>
                  <a:lnTo>
                    <a:pt x="504" y="576"/>
                  </a:lnTo>
                  <a:lnTo>
                    <a:pt x="504" y="0"/>
                  </a:lnTo>
                  <a:lnTo>
                    <a:pt x="504" y="576"/>
                  </a:lnTo>
                  <a:lnTo>
                    <a:pt x="0" y="864"/>
                  </a:lnTo>
                </a:path>
              </a:pathLst>
            </a:custGeom>
            <a:grpFill/>
            <a:ln w="6350" cap="flat" cmpd="sng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7" name="文本框 68623"/>
          <p:cNvSpPr txBox="1"/>
          <p:nvPr/>
        </p:nvSpPr>
        <p:spPr>
          <a:xfrm>
            <a:off x="4561335" y="3034142"/>
            <a:ext cx="914400" cy="656590"/>
          </a:xfrm>
          <a:prstGeom prst="rect">
            <a:avLst/>
          </a:prstGeom>
          <a:noFill/>
          <a:ln w="6350">
            <a:noFill/>
          </a:ln>
        </p:spPr>
        <p:txBody>
          <a:bodyPr lIns="45720" rIns="4572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ERC20</a:t>
            </a:r>
          </a:p>
          <a:p>
            <a:pPr algn="ctr">
              <a:lnSpc>
                <a:spcPts val="22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68624"/>
          <p:cNvSpPr txBox="1"/>
          <p:nvPr/>
        </p:nvSpPr>
        <p:spPr>
          <a:xfrm>
            <a:off x="5906925" y="3056781"/>
            <a:ext cx="1687513" cy="656590"/>
          </a:xfrm>
          <a:prstGeom prst="rect">
            <a:avLst/>
          </a:prstGeom>
          <a:noFill/>
          <a:ln w="6350">
            <a:noFill/>
          </a:ln>
        </p:spPr>
        <p:txBody>
          <a:bodyPr wrap="square" lIns="45720" rIns="4572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CANDY 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共识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68625"/>
          <p:cNvSpPr txBox="1"/>
          <p:nvPr/>
        </p:nvSpPr>
        <p:spPr>
          <a:xfrm>
            <a:off x="5426710" y="4094499"/>
            <a:ext cx="914400" cy="622671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lIns="45720" rIns="4572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跨链协议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6655435" y="2475865"/>
            <a:ext cx="793750" cy="584200"/>
          </a:xfrm>
          <a:custGeom>
            <a:avLst/>
            <a:gdLst/>
            <a:ahLst/>
            <a:cxnLst/>
            <a:rect l="0" t="0" r="0" b="0"/>
            <a:pathLst>
              <a:path w="500" h="368">
                <a:moveTo>
                  <a:pt x="61" y="217"/>
                </a:moveTo>
                <a:lnTo>
                  <a:pt x="373" y="37"/>
                </a:lnTo>
                <a:lnTo>
                  <a:pt x="351" y="0"/>
                </a:lnTo>
                <a:lnTo>
                  <a:pt x="499" y="40"/>
                </a:lnTo>
                <a:lnTo>
                  <a:pt x="459" y="187"/>
                </a:lnTo>
                <a:lnTo>
                  <a:pt x="438" y="150"/>
                </a:lnTo>
                <a:lnTo>
                  <a:pt x="126" y="330"/>
                </a:lnTo>
                <a:lnTo>
                  <a:pt x="148" y="367"/>
                </a:lnTo>
                <a:lnTo>
                  <a:pt x="0" y="328"/>
                </a:lnTo>
                <a:lnTo>
                  <a:pt x="40" y="180"/>
                </a:lnTo>
                <a:lnTo>
                  <a:pt x="61" y="217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255135" y="2488565"/>
            <a:ext cx="793750" cy="584200"/>
          </a:xfrm>
          <a:custGeom>
            <a:avLst/>
            <a:gdLst/>
            <a:ahLst/>
            <a:cxnLst/>
            <a:rect l="0" t="0" r="0" b="0"/>
            <a:pathLst>
              <a:path w="500" h="368">
                <a:moveTo>
                  <a:pt x="438" y="217"/>
                </a:moveTo>
                <a:lnTo>
                  <a:pt x="126" y="37"/>
                </a:lnTo>
                <a:lnTo>
                  <a:pt x="148" y="0"/>
                </a:lnTo>
                <a:lnTo>
                  <a:pt x="0" y="40"/>
                </a:lnTo>
                <a:lnTo>
                  <a:pt x="40" y="187"/>
                </a:lnTo>
                <a:lnTo>
                  <a:pt x="61" y="150"/>
                </a:lnTo>
                <a:lnTo>
                  <a:pt x="373" y="330"/>
                </a:lnTo>
                <a:lnTo>
                  <a:pt x="351" y="367"/>
                </a:lnTo>
                <a:lnTo>
                  <a:pt x="499" y="328"/>
                </a:lnTo>
                <a:lnTo>
                  <a:pt x="459" y="180"/>
                </a:lnTo>
                <a:lnTo>
                  <a:pt x="438" y="217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174108" y="4678240"/>
            <a:ext cx="25554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积分消耗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支持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Candy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共识的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DAPP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完成实物奖励购买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实时溯源到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Token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相关信息，给予优先级和额外激励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85816" y="1832324"/>
            <a:ext cx="274372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商家流程 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商家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根据计划销售规模，预购等价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Token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作为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储备，并实时通过闪电网络兑付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支付域内积分，并支持用户通过积分跨链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POW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方式，自有兑取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Token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8733" y="1895388"/>
            <a:ext cx="2303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消费流程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用户发起消费请求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商家确认支付并完成服务，生成智能合约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商家通过闪电网络进行通证积分支付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</p:txBody>
      </p:sp>
      <p:sp>
        <p:nvSpPr>
          <p:cNvPr id="26" name="矩形 25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 26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直角三角形 2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947969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商业模型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24150" y="724371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Concept &amp; Model</a:t>
            </a:r>
          </a:p>
          <a:p>
            <a:endParaRPr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73" y="3233812"/>
            <a:ext cx="595526" cy="592743"/>
          </a:xfrm>
          <a:prstGeom prst="rect">
            <a:avLst/>
          </a:prstGeom>
        </p:spPr>
      </p:pic>
      <p:sp>
        <p:nvSpPr>
          <p:cNvPr id="33" name="任意多边形 32"/>
          <p:cNvSpPr/>
          <p:nvPr/>
        </p:nvSpPr>
        <p:spPr>
          <a:xfrm>
            <a:off x="4412795" y="4263531"/>
            <a:ext cx="793750" cy="584200"/>
          </a:xfrm>
          <a:custGeom>
            <a:avLst/>
            <a:gdLst/>
            <a:ahLst/>
            <a:cxnLst/>
            <a:rect l="0" t="0" r="0" b="0"/>
            <a:pathLst>
              <a:path w="500" h="368">
                <a:moveTo>
                  <a:pt x="61" y="217"/>
                </a:moveTo>
                <a:lnTo>
                  <a:pt x="373" y="37"/>
                </a:lnTo>
                <a:lnTo>
                  <a:pt x="351" y="0"/>
                </a:lnTo>
                <a:lnTo>
                  <a:pt x="499" y="40"/>
                </a:lnTo>
                <a:lnTo>
                  <a:pt x="459" y="187"/>
                </a:lnTo>
                <a:lnTo>
                  <a:pt x="438" y="150"/>
                </a:lnTo>
                <a:lnTo>
                  <a:pt x="126" y="330"/>
                </a:lnTo>
                <a:lnTo>
                  <a:pt x="148" y="367"/>
                </a:lnTo>
                <a:lnTo>
                  <a:pt x="0" y="328"/>
                </a:lnTo>
                <a:lnTo>
                  <a:pt x="40" y="180"/>
                </a:lnTo>
                <a:lnTo>
                  <a:pt x="61" y="217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6585585" y="4219498"/>
            <a:ext cx="793750" cy="584200"/>
          </a:xfrm>
          <a:custGeom>
            <a:avLst/>
            <a:gdLst/>
            <a:ahLst/>
            <a:cxnLst/>
            <a:rect l="0" t="0" r="0" b="0"/>
            <a:pathLst>
              <a:path w="500" h="368">
                <a:moveTo>
                  <a:pt x="438" y="217"/>
                </a:moveTo>
                <a:lnTo>
                  <a:pt x="126" y="37"/>
                </a:lnTo>
                <a:lnTo>
                  <a:pt x="148" y="0"/>
                </a:lnTo>
                <a:lnTo>
                  <a:pt x="0" y="40"/>
                </a:lnTo>
                <a:lnTo>
                  <a:pt x="40" y="187"/>
                </a:lnTo>
                <a:lnTo>
                  <a:pt x="61" y="150"/>
                </a:lnTo>
                <a:lnTo>
                  <a:pt x="373" y="330"/>
                </a:lnTo>
                <a:lnTo>
                  <a:pt x="351" y="367"/>
                </a:lnTo>
                <a:lnTo>
                  <a:pt x="499" y="328"/>
                </a:lnTo>
                <a:lnTo>
                  <a:pt x="459" y="180"/>
                </a:lnTo>
                <a:lnTo>
                  <a:pt x="438" y="217"/>
                </a:lnTo>
                <a:close/>
              </a:path>
            </a:pathLst>
          </a:custGeom>
          <a:solidFill>
            <a:srgbClr val="BBBBBB">
              <a:alpha val="100000"/>
            </a:srgbClr>
          </a:solidFill>
          <a:ln w="6350" cap="flat" cmpd="sng">
            <a:noFill/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Oval 51" descr="e7d195523061f1c0deeec63e560781cfd59afb0ea006f2a87ABB68BF51EA6619813959095094C18C62A12F549504892A4AAA8C1554C6663626E05CA27F281A14E6983772AFC3FB97135759321DEA3D704DC0296B1B19491AF1DA2A9C0E95D28506CB276FE814C58FE893E224CD769413B4F81A45341317A179901E2BAFE0DF532CFBFF50A81BD5DA"/>
          <p:cNvSpPr>
            <a:spLocks noChangeArrowheads="1"/>
          </p:cNvSpPr>
          <p:nvPr/>
        </p:nvSpPr>
        <p:spPr bwMode="gray">
          <a:xfrm>
            <a:off x="7597969" y="1791198"/>
            <a:ext cx="1196578" cy="1182343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400" kern="0" dirty="0">
              <a:solidFill>
                <a:srgbClr val="646464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51" descr="e7d195523061f1c0deeec63e560781cfd59afb0ea006f2a87ABB68BF51EA6619813959095094C18C62A12F549504892A4AAA8C1554C6663626E05CA27F281A14E6983772AFC3FB97135759321DEA3D704DC0296B1B19491AF1DA2A9C0E95D28506CB276FE814C58FE893E224CD769413B4F81A45341317A179901E2BAFE0DF532CFBFF50A81BD5DA"/>
          <p:cNvSpPr>
            <a:spLocks noChangeArrowheads="1"/>
          </p:cNvSpPr>
          <p:nvPr/>
        </p:nvSpPr>
        <p:spPr bwMode="gray">
          <a:xfrm>
            <a:off x="2923526" y="4861680"/>
            <a:ext cx="1196578" cy="1182343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400" kern="0" dirty="0">
              <a:solidFill>
                <a:srgbClr val="646464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Oval 51" descr="e7d195523061f1c0deeec63e560781cfd59afb0ea006f2a87ABB68BF51EA6619813959095094C18C62A12F549504892A4AAA8C1554C6663626E05CA27F281A14E6983772AFC3FB97135759321DEA3D704DC0296B1B19491AF1DA2A9C0E95D28506CB276FE814C58FE893E224CD769413B4F81A45341317A179901E2BAFE0DF532CFBFF50A81BD5DA"/>
          <p:cNvSpPr>
            <a:spLocks noChangeArrowheads="1"/>
          </p:cNvSpPr>
          <p:nvPr/>
        </p:nvSpPr>
        <p:spPr bwMode="gray">
          <a:xfrm>
            <a:off x="7625970" y="4803698"/>
            <a:ext cx="1196578" cy="1182343"/>
          </a:xfrm>
          <a:prstGeom prst="ellipse">
            <a:avLst/>
          </a:prstGeom>
          <a:solidFill>
            <a:schemeClr val="accent2"/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 sz="1400" kern="0" dirty="0">
              <a:solidFill>
                <a:srgbClr val="646464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3473" y="4538816"/>
            <a:ext cx="23032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交易所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流程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基于商家储备和用户需求进行销售交易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交易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撮合服务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  <a:sym typeface="+mn-ea"/>
              </a:rPr>
              <a:t>按照全网记账成本收取交易手续费用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72" y="2000899"/>
            <a:ext cx="598886" cy="7019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35" y="2056755"/>
            <a:ext cx="730430" cy="6444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45" y="5005427"/>
            <a:ext cx="823140" cy="7981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89" y="5001708"/>
            <a:ext cx="786322" cy="786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2882824" y="5373258"/>
            <a:ext cx="8762658" cy="1217726"/>
          </a:xfrm>
          <a:prstGeom prst="parallelogram">
            <a:avLst>
              <a:gd name="adj" fmla="val 13445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0" rIns="0" bIns="0" anchor="ctr"/>
          <a:lstStyle/>
          <a:p>
            <a:endParaRPr lang="zh-CN" alt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888633" y="5045034"/>
            <a:ext cx="8462580" cy="1545950"/>
          </a:xfrm>
          <a:prstGeom prst="parallelogram">
            <a:avLst>
              <a:gd name="adj" fmla="val 87652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72000" tIns="0" rIns="0" bIns="0" anchor="ctr"/>
          <a:lstStyle/>
          <a:p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396" y="5224437"/>
            <a:ext cx="554953" cy="71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720" y="5763125"/>
            <a:ext cx="496168" cy="69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0" y="0"/>
            <a:ext cx="12192000" cy="1135215"/>
          </a:xfrm>
          <a:prstGeom prst="rect">
            <a:avLst/>
          </a:prstGeom>
          <a:solidFill>
            <a:srgbClr val="50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 2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-2010"/>
            <a:ext cx="1428579" cy="1484820"/>
          </a:xfrm>
          <a:custGeom>
            <a:avLst/>
            <a:gdLst>
              <a:gd name="connsiteX0" fmla="*/ 247140 w 1428579"/>
              <a:gd name="connsiteY0" fmla="*/ 0 h 1484820"/>
              <a:gd name="connsiteX1" fmla="*/ 1428579 w 1428579"/>
              <a:gd name="connsiteY1" fmla="*/ 0 h 1484820"/>
              <a:gd name="connsiteX2" fmla="*/ 1428579 w 1428579"/>
              <a:gd name="connsiteY2" fmla="*/ 1140409 h 1484820"/>
              <a:gd name="connsiteX3" fmla="*/ 1086177 w 1428579"/>
              <a:gd name="connsiteY3" fmla="*/ 1482811 h 1484820"/>
              <a:gd name="connsiteX4" fmla="*/ 841046 w 1428579"/>
              <a:gd name="connsiteY4" fmla="*/ 1482811 h 1484820"/>
              <a:gd name="connsiteX5" fmla="*/ 839037 w 1428579"/>
              <a:gd name="connsiteY5" fmla="*/ 1484820 h 1484820"/>
              <a:gd name="connsiteX6" fmla="*/ 0 w 1428579"/>
              <a:gd name="connsiteY6" fmla="*/ 1484820 h 1484820"/>
              <a:gd name="connsiteX7" fmla="*/ 0 w 1428579"/>
              <a:gd name="connsiteY7" fmla="*/ 2009 h 1484820"/>
              <a:gd name="connsiteX8" fmla="*/ 247140 w 1428579"/>
              <a:gd name="connsiteY8" fmla="*/ 2009 h 148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8579" h="1484820">
                <a:moveTo>
                  <a:pt x="247140" y="0"/>
                </a:moveTo>
                <a:lnTo>
                  <a:pt x="1428579" y="0"/>
                </a:lnTo>
                <a:lnTo>
                  <a:pt x="1428579" y="1140409"/>
                </a:lnTo>
                <a:lnTo>
                  <a:pt x="1086177" y="1482811"/>
                </a:lnTo>
                <a:lnTo>
                  <a:pt x="841046" y="1482811"/>
                </a:lnTo>
                <a:lnTo>
                  <a:pt x="839037" y="1484820"/>
                </a:lnTo>
                <a:lnTo>
                  <a:pt x="0" y="1484820"/>
                </a:lnTo>
                <a:lnTo>
                  <a:pt x="0" y="2009"/>
                </a:lnTo>
                <a:lnTo>
                  <a:pt x="247140" y="20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直角三角形 3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 rot="5400000">
            <a:off x="1756206" y="1137224"/>
            <a:ext cx="343578" cy="34357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/>
          <p:nvPr/>
        </p:nvSpPr>
        <p:spPr>
          <a:xfrm>
            <a:off x="671205" y="1336802"/>
            <a:ext cx="1085001" cy="144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 descr="e7d195523061f1c0deeec63e560781cfd59afb0ea006f2a87ABB68BF51EA6619813959095094C18C62A12F549504892A4AAA8C1554C6663626E05CA27F281A14E6983772AFC3FB97135759321DEA3D704DC0296B1B19491AF3E00C3192E482B8F73AE28465A03D3A5F1EF9A35840A468027F0807FA9CCB4687DDF7221CABB09A1C6144FC46E240BD"/>
          <p:cNvSpPr txBox="1"/>
          <p:nvPr/>
        </p:nvSpPr>
        <p:spPr>
          <a:xfrm>
            <a:off x="2657439" y="204171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技术模型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050" y="724371"/>
            <a:ext cx="2306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Consensus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panose="020F0502020204030203" pitchFamily="34" charset="0"/>
              </a:rPr>
              <a:t>&amp; Value</a:t>
            </a: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panose="020F0502020204030203" pitchFamily="34" charset="0"/>
            </a:endParaRP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4" y="169540"/>
            <a:ext cx="834269" cy="830371"/>
          </a:xfrm>
          <a:prstGeom prst="rect">
            <a:avLst/>
          </a:prstGeom>
        </p:spPr>
      </p:pic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2877564" y="3633738"/>
            <a:ext cx="8762658" cy="1186516"/>
          </a:xfrm>
          <a:prstGeom prst="parallelogram">
            <a:avLst>
              <a:gd name="adj" fmla="val 130468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0" rIns="0" bIns="0" anchor="ctr"/>
          <a:lstStyle/>
          <a:p>
            <a:endParaRPr lang="zh-CN" altLang="en-US"/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2883373" y="3305514"/>
            <a:ext cx="8462580" cy="1495570"/>
          </a:xfrm>
          <a:prstGeom prst="parallelogram">
            <a:avLst>
              <a:gd name="adj" fmla="val 87652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72000" tIns="0" rIns="0" bIns="0" anchor="ctr"/>
          <a:lstStyle/>
          <a:p>
            <a:endParaRPr lang="zh-CN" altLang="en-US"/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2888070" y="1909984"/>
            <a:ext cx="8762658" cy="1186516"/>
          </a:xfrm>
          <a:prstGeom prst="parallelogram">
            <a:avLst>
              <a:gd name="adj" fmla="val 13445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 tIns="0" rIns="0" bIns="0" anchor="ctr"/>
          <a:lstStyle/>
          <a:p>
            <a:endParaRPr lang="zh-CN" altLang="en-US"/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2893879" y="1581760"/>
            <a:ext cx="8462580" cy="1495570"/>
          </a:xfrm>
          <a:prstGeom prst="parallelogram">
            <a:avLst>
              <a:gd name="adj" fmla="val 87652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72000" tIns="0" rIns="0" bIns="0" anchor="ctr"/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99545" y="5136768"/>
            <a:ext cx="25780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 I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：基础设施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544" y="3417540"/>
            <a:ext cx="25780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 II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：基础服务层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共识层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合约层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5860" y="1657621"/>
            <a:ext cx="25780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 III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：应用层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激励层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288224" y="5916016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103197" y="5282622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7123762" y="5376127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774186" y="6048474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769195" y="5988616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272851" y="5282622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直接连接符 53"/>
          <p:cNvCxnSpPr>
            <a:stCxn id="33" idx="1"/>
            <a:endCxn id="31" idx="6"/>
          </p:cNvCxnSpPr>
          <p:nvPr/>
        </p:nvCxnSpPr>
        <p:spPr>
          <a:xfrm flipH="1">
            <a:off x="5402742" y="5424033"/>
            <a:ext cx="1764887" cy="221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34" idx="2"/>
            <a:endCxn id="32" idx="6"/>
          </p:cNvCxnSpPr>
          <p:nvPr/>
        </p:nvCxnSpPr>
        <p:spPr>
          <a:xfrm flipH="1" flipV="1">
            <a:off x="6356134" y="6098547"/>
            <a:ext cx="1418052" cy="1134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35" idx="7"/>
            <a:endCxn id="36" idx="4"/>
          </p:cNvCxnSpPr>
          <p:nvPr/>
        </p:nvCxnSpPr>
        <p:spPr>
          <a:xfrm flipV="1">
            <a:off x="9024873" y="5609748"/>
            <a:ext cx="397751" cy="4267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35" idx="2"/>
            <a:endCxn id="34" idx="6"/>
          </p:cNvCxnSpPr>
          <p:nvPr/>
        </p:nvCxnSpPr>
        <p:spPr>
          <a:xfrm flipH="1">
            <a:off x="8073731" y="6152179"/>
            <a:ext cx="695464" cy="598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69" y="3570674"/>
            <a:ext cx="104775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81" y="3570674"/>
            <a:ext cx="9429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98" y="3548340"/>
            <a:ext cx="9429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直接连接符 50"/>
          <p:cNvCxnSpPr>
            <a:stCxn id="33" idx="2"/>
            <a:endCxn id="29" idx="6"/>
          </p:cNvCxnSpPr>
          <p:nvPr/>
        </p:nvCxnSpPr>
        <p:spPr>
          <a:xfrm flipH="1">
            <a:off x="4587769" y="5539690"/>
            <a:ext cx="2535993" cy="5398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31" idx="5"/>
            <a:endCxn id="32" idx="1"/>
          </p:cNvCxnSpPr>
          <p:nvPr/>
        </p:nvCxnSpPr>
        <p:spPr>
          <a:xfrm>
            <a:off x="5358875" y="5561842"/>
            <a:ext cx="741581" cy="4210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056589" y="5934984"/>
            <a:ext cx="299545" cy="3271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71" y="5124807"/>
            <a:ext cx="554953" cy="71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850" y="5848221"/>
            <a:ext cx="435287" cy="60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5" name="直接连接符 44"/>
          <p:cNvCxnSpPr>
            <a:stCxn id="29" idx="0"/>
            <a:endCxn id="31" idx="2"/>
          </p:cNvCxnSpPr>
          <p:nvPr/>
        </p:nvCxnSpPr>
        <p:spPr>
          <a:xfrm flipV="1">
            <a:off x="4437997" y="5446185"/>
            <a:ext cx="665200" cy="46983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255" y="5908647"/>
            <a:ext cx="435287" cy="60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4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22" y="5080915"/>
            <a:ext cx="554953" cy="71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直接连接符 56"/>
          <p:cNvCxnSpPr>
            <a:stCxn id="35" idx="1"/>
            <a:endCxn id="33" idx="6"/>
          </p:cNvCxnSpPr>
          <p:nvPr/>
        </p:nvCxnSpPr>
        <p:spPr>
          <a:xfrm flipH="1" flipV="1">
            <a:off x="7423307" y="5539690"/>
            <a:ext cx="1389755" cy="4968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6" idx="2"/>
            <a:endCxn id="32" idx="6"/>
          </p:cNvCxnSpPr>
          <p:nvPr/>
        </p:nvCxnSpPr>
        <p:spPr>
          <a:xfrm flipH="1">
            <a:off x="6356134" y="5446185"/>
            <a:ext cx="2916717" cy="652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783" y="1881091"/>
            <a:ext cx="762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32" y="1948821"/>
            <a:ext cx="765695" cy="64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823" y="1957290"/>
            <a:ext cx="9810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983" y="1987806"/>
            <a:ext cx="772982" cy="67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058" y="1896178"/>
            <a:ext cx="8382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405" y="2005880"/>
            <a:ext cx="11525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65734" y="6314739"/>
            <a:ext cx="714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公链链式结构、区块体、哈希散列、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Merkle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树、容错机制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01922" y="4480623"/>
            <a:ext cx="714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 smtClean="0">
                <a:latin typeface="华文细黑" pitchFamily="2" charset="-122"/>
                <a:ea typeface="华文细黑" pitchFamily="2" charset="-122"/>
              </a:rPr>
              <a:t>CandyLedger</a:t>
            </a: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加密算法、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PoW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PoS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、</a:t>
            </a:r>
            <a:r>
              <a:rPr lang="en-US" altLang="zh-CN" sz="1400" dirty="0" err="1">
                <a:latin typeface="华文细黑" pitchFamily="2" charset="-122"/>
                <a:ea typeface="华文细黑" pitchFamily="2" charset="-122"/>
              </a:rPr>
              <a:t>dBFT</a:t>
            </a:r>
            <a:r>
              <a:rPr lang="zh-CN" altLang="en-US" sz="1400" dirty="0">
                <a:latin typeface="华文细黑" pitchFamily="2" charset="-122"/>
                <a:ea typeface="华文细黑" pitchFamily="2" charset="-122"/>
              </a:rPr>
              <a:t>、脚本、代码、可编程令牌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02512" y="2772635"/>
            <a:ext cx="714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华文细黑" pitchFamily="2" charset="-122"/>
                <a:ea typeface="华文细黑" pitchFamily="2" charset="-122"/>
              </a:rPr>
              <a:t>C-POS</a:t>
            </a: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、闪电网络、跨链机制（</a:t>
            </a:r>
            <a:r>
              <a:rPr lang="en-US" altLang="zh-CN" sz="1400" dirty="0" smtClean="0">
                <a:latin typeface="华文细黑" pitchFamily="2" charset="-122"/>
                <a:ea typeface="华文细黑" pitchFamily="2" charset="-122"/>
              </a:rPr>
              <a:t>C-API</a:t>
            </a:r>
            <a:r>
              <a:rPr lang="zh-CN" altLang="en-US" sz="1400" dirty="0" smtClean="0">
                <a:latin typeface="华文细黑" pitchFamily="2" charset="-122"/>
                <a:ea typeface="华文细黑" pitchFamily="2" charset="-122"/>
              </a:rPr>
              <a:t>）、发行、分配、安全、验证</a:t>
            </a:r>
            <a:endParaRPr lang="en-US" altLang="zh-CN" sz="1400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80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E5w6xD120.JQ3blIijQq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O344uoxukm3HByO1Qfh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tuPcX9B6EaI6AgRNd32AQ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6442</TotalTime>
  <Words>3066</Words>
  <Application>Microsoft Office PowerPoint</Application>
  <PresentationFormat>自定义</PresentationFormat>
  <Paragraphs>527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china</cp:lastModifiedBy>
  <cp:revision>359</cp:revision>
  <cp:lastPrinted>2018-03-10T19:51:31Z</cp:lastPrinted>
  <dcterms:created xsi:type="dcterms:W3CDTF">2018-02-03T05:46:00Z</dcterms:created>
  <dcterms:modified xsi:type="dcterms:W3CDTF">2018-05-24T11:10:07Z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